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257" r:id="rId1"/>
    <p:sldMasterId id="2147484326" r:id="rId2"/>
  </p:sldMasterIdLst>
  <p:notesMasterIdLst>
    <p:notesMasterId r:id="rId49"/>
  </p:notesMasterIdLst>
  <p:sldIdLst>
    <p:sldId id="256" r:id="rId3"/>
    <p:sldId id="257" r:id="rId4"/>
    <p:sldId id="258" r:id="rId5"/>
    <p:sldId id="259" r:id="rId6"/>
    <p:sldId id="293" r:id="rId7"/>
    <p:sldId id="260" r:id="rId8"/>
    <p:sldId id="266" r:id="rId9"/>
    <p:sldId id="262" r:id="rId10"/>
    <p:sldId id="261" r:id="rId11"/>
    <p:sldId id="264" r:id="rId12"/>
    <p:sldId id="278" r:id="rId13"/>
    <p:sldId id="280" r:id="rId14"/>
    <p:sldId id="279" r:id="rId15"/>
    <p:sldId id="281" r:id="rId16"/>
    <p:sldId id="308" r:id="rId17"/>
    <p:sldId id="267" r:id="rId18"/>
    <p:sldId id="285" r:id="rId19"/>
    <p:sldId id="286" r:id="rId20"/>
    <p:sldId id="284" r:id="rId21"/>
    <p:sldId id="287" r:id="rId22"/>
    <p:sldId id="288" r:id="rId23"/>
    <p:sldId id="289" r:id="rId24"/>
    <p:sldId id="291" r:id="rId25"/>
    <p:sldId id="276" r:id="rId26"/>
    <p:sldId id="272" r:id="rId27"/>
    <p:sldId id="273" r:id="rId28"/>
    <p:sldId id="275" r:id="rId29"/>
    <p:sldId id="277" r:id="rId30"/>
    <p:sldId id="282" r:id="rId31"/>
    <p:sldId id="283" r:id="rId32"/>
    <p:sldId id="300" r:id="rId33"/>
    <p:sldId id="307" r:id="rId34"/>
    <p:sldId id="292" r:id="rId35"/>
    <p:sldId id="268" r:id="rId36"/>
    <p:sldId id="306" r:id="rId37"/>
    <p:sldId id="290" r:id="rId38"/>
    <p:sldId id="294" r:id="rId39"/>
    <p:sldId id="295" r:id="rId40"/>
    <p:sldId id="296" r:id="rId41"/>
    <p:sldId id="297" r:id="rId42"/>
    <p:sldId id="298" r:id="rId43"/>
    <p:sldId id="299" r:id="rId44"/>
    <p:sldId id="302" r:id="rId45"/>
    <p:sldId id="303" r:id="rId46"/>
    <p:sldId id="305" r:id="rId47"/>
    <p:sldId id="301" r:id="rId48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0000"/>
    <a:srgbClr val="DA1F00"/>
    <a:srgbClr val="E712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202B0CA-FC54-4496-8BCA-5EF66A818D29}" styleName="Dunkle Formatvorlag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034E78-7F5D-4C2E-B375-FC64B27BC917}" styleName="Dunkle Formatvorlag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16DA210-FB5B-4158-B5E0-FEB733F419BA}" styleName="Helle Formatvorlag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152" autoAdjust="0"/>
    <p:restoredTop sz="84938" autoAdjust="0"/>
  </p:normalViewPr>
  <p:slideViewPr>
    <p:cSldViewPr>
      <p:cViewPr>
        <p:scale>
          <a:sx n="100" d="100"/>
          <a:sy n="100" d="100"/>
        </p:scale>
        <p:origin x="-970" y="65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tableStyles" Target="tableStyle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8" Type="http://schemas.openxmlformats.org/officeDocument/2006/relationships/slide" Target="slides/slide6.xml"/><Relationship Id="rId51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660955-4F93-4529-9837-DC06009BE71D}" type="datetimeFigureOut">
              <a:rPr lang="de-CH" smtClean="0"/>
              <a:t>28.05.2014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8EBE13-0B4D-4194-B45C-7D874CD6BC39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6520502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8EBE13-0B4D-4194-B45C-7D874CD6BC39}" type="slidenum">
              <a:rPr lang="de-CH" smtClean="0"/>
              <a:t>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748216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8EBE13-0B4D-4194-B45C-7D874CD6BC39}" type="slidenum">
              <a:rPr lang="de-CH" smtClean="0"/>
              <a:t>10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219627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8EBE13-0B4D-4194-B45C-7D874CD6BC39}" type="slidenum">
              <a:rPr lang="de-CH" smtClean="0"/>
              <a:t>11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219627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8EBE13-0B4D-4194-B45C-7D874CD6BC39}" type="slidenum">
              <a:rPr lang="de-CH" smtClean="0"/>
              <a:t>12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219627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8EBE13-0B4D-4194-B45C-7D874CD6BC39}" type="slidenum">
              <a:rPr lang="de-CH" smtClean="0"/>
              <a:t>13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219627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8EBE13-0B4D-4194-B45C-7D874CD6BC39}" type="slidenum">
              <a:rPr lang="de-CH" smtClean="0"/>
              <a:t>14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219627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8EBE13-0B4D-4194-B45C-7D874CD6BC39}" type="slidenum">
              <a:rPr lang="de-CH" smtClean="0"/>
              <a:t>15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219627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8EBE13-0B4D-4194-B45C-7D874CD6BC39}" type="slidenum">
              <a:rPr lang="de-CH" smtClean="0"/>
              <a:t>16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219627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8EBE13-0B4D-4194-B45C-7D874CD6BC39}" type="slidenum">
              <a:rPr lang="de-CH" smtClean="0"/>
              <a:t>17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219627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8EBE13-0B4D-4194-B45C-7D874CD6BC39}" type="slidenum">
              <a:rPr lang="de-CH" smtClean="0"/>
              <a:t>18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219627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8EBE13-0B4D-4194-B45C-7D874CD6BC39}" type="slidenum">
              <a:rPr lang="de-CH" smtClean="0"/>
              <a:t>19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219627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8EBE13-0B4D-4194-B45C-7D874CD6BC39}" type="slidenum">
              <a:rPr lang="de-CH" smtClean="0"/>
              <a:t>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0055069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8EBE13-0B4D-4194-B45C-7D874CD6BC39}" type="slidenum">
              <a:rPr lang="de-CH" smtClean="0"/>
              <a:t>20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2196274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8EBE13-0B4D-4194-B45C-7D874CD6BC39}" type="slidenum">
              <a:rPr lang="de-CH" smtClean="0"/>
              <a:t>21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2196274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8EBE13-0B4D-4194-B45C-7D874CD6BC39}" type="slidenum">
              <a:rPr lang="de-CH" smtClean="0"/>
              <a:t>22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2196274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8EBE13-0B4D-4194-B45C-7D874CD6BC39}" type="slidenum">
              <a:rPr lang="de-CH" smtClean="0"/>
              <a:t>23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0055069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8EBE13-0B4D-4194-B45C-7D874CD6BC39}" type="slidenum">
              <a:rPr lang="de-CH" smtClean="0"/>
              <a:t>24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2196274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8EBE13-0B4D-4194-B45C-7D874CD6BC39}" type="slidenum">
              <a:rPr lang="de-CH" smtClean="0"/>
              <a:t>25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2196274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8EBE13-0B4D-4194-B45C-7D874CD6BC39}" type="slidenum">
              <a:rPr lang="de-CH" smtClean="0"/>
              <a:t>26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2196274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8EBE13-0B4D-4194-B45C-7D874CD6BC39}" type="slidenum">
              <a:rPr lang="de-CH" smtClean="0"/>
              <a:t>27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2196274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8EBE13-0B4D-4194-B45C-7D874CD6BC39}" type="slidenum">
              <a:rPr lang="de-CH" smtClean="0"/>
              <a:t>28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2196274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8EBE13-0B4D-4194-B45C-7D874CD6BC39}" type="slidenum">
              <a:rPr lang="de-CH" smtClean="0"/>
              <a:t>29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219627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8EBE13-0B4D-4194-B45C-7D874CD6BC39}" type="slidenum">
              <a:rPr lang="de-CH" smtClean="0"/>
              <a:t>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2196274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8EBE13-0B4D-4194-B45C-7D874CD6BC39}" type="slidenum">
              <a:rPr lang="de-CH" smtClean="0"/>
              <a:t>30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2196274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8EBE13-0B4D-4194-B45C-7D874CD6BC39}" type="slidenum">
              <a:rPr lang="de-CH" smtClean="0"/>
              <a:t>31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2196274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8EBE13-0B4D-4194-B45C-7D874CD6BC39}" type="slidenum">
              <a:rPr lang="de-CH" smtClean="0"/>
              <a:t>32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2196274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8EBE13-0B4D-4194-B45C-7D874CD6BC39}" type="slidenum">
              <a:rPr lang="de-CH" smtClean="0"/>
              <a:t>33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0055069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8EBE13-0B4D-4194-B45C-7D874CD6BC39}" type="slidenum">
              <a:rPr lang="de-CH" smtClean="0"/>
              <a:t>34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2196274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8EBE13-0B4D-4194-B45C-7D874CD6BC39}" type="slidenum">
              <a:rPr lang="de-CH" smtClean="0"/>
              <a:t>35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2196274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8EBE13-0B4D-4194-B45C-7D874CD6BC39}" type="slidenum">
              <a:rPr lang="de-CH" smtClean="0"/>
              <a:t>36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2196274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8EBE13-0B4D-4194-B45C-7D874CD6BC39}" type="slidenum">
              <a:rPr lang="de-CH" smtClean="0"/>
              <a:t>37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2196274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8EBE13-0B4D-4194-B45C-7D874CD6BC39}" type="slidenum">
              <a:rPr lang="de-CH" smtClean="0"/>
              <a:t>38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2196274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8EBE13-0B4D-4194-B45C-7D874CD6BC39}" type="slidenum">
              <a:rPr lang="de-CH" smtClean="0"/>
              <a:t>39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219627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8EBE13-0B4D-4194-B45C-7D874CD6BC39}" type="slidenum">
              <a:rPr lang="de-CH" smtClean="0"/>
              <a:t>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2196274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8EBE13-0B4D-4194-B45C-7D874CD6BC39}" type="slidenum">
              <a:rPr lang="de-CH" smtClean="0"/>
              <a:t>40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2196274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8EBE13-0B4D-4194-B45C-7D874CD6BC39}" type="slidenum">
              <a:rPr lang="de-CH" smtClean="0"/>
              <a:t>41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2196274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8EBE13-0B4D-4194-B45C-7D874CD6BC39}" type="slidenum">
              <a:rPr lang="de-CH" smtClean="0"/>
              <a:t>42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2196274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8EBE13-0B4D-4194-B45C-7D874CD6BC39}" type="slidenum">
              <a:rPr lang="de-CH" smtClean="0"/>
              <a:t>43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0055069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8EBE13-0B4D-4194-B45C-7D874CD6BC39}" type="slidenum">
              <a:rPr lang="de-CH" smtClean="0"/>
              <a:t>44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2196274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8EBE13-0B4D-4194-B45C-7D874CD6BC39}" type="slidenum">
              <a:rPr lang="de-CH" smtClean="0"/>
              <a:t>45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2196274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8EBE13-0B4D-4194-B45C-7D874CD6BC39}" type="slidenum">
              <a:rPr lang="de-CH" smtClean="0"/>
              <a:t>46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005506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8EBE13-0B4D-4194-B45C-7D874CD6BC39}" type="slidenum">
              <a:rPr lang="de-CH" smtClean="0"/>
              <a:t>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005506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8EBE13-0B4D-4194-B45C-7D874CD6BC39}" type="slidenum">
              <a:rPr lang="de-CH" smtClean="0"/>
              <a:t>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219627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8EBE13-0B4D-4194-B45C-7D874CD6BC39}" type="slidenum">
              <a:rPr lang="de-CH" smtClean="0"/>
              <a:t>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219627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8EBE13-0B4D-4194-B45C-7D874CD6BC39}" type="slidenum">
              <a:rPr lang="de-CH" smtClean="0"/>
              <a:t>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219627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8EBE13-0B4D-4194-B45C-7D874CD6BC39}" type="slidenum">
              <a:rPr lang="de-CH" smtClean="0"/>
              <a:t>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219627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416916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1604963"/>
            <a:ext cx="8228013" cy="45243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523062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4700"/>
          </a:xfrm>
          <a:prstGeom prst="rect">
            <a:avLst/>
          </a:prstGeom>
        </p:spPr>
        <p:txBody>
          <a:bodyPr vert="eaVert"/>
          <a:lstStyle/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47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67935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de-CH" smtClean="0"/>
              <a:t>Mastertitelformat bearbeiten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720962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/>
          <a:lstStyle>
            <a:extLst/>
          </a:lstStyle>
          <a:p>
            <a:r>
              <a:rPr lang="de-DE" smtClean="0"/>
              <a:t>06.05.20123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  <a:extLst/>
          </a:lstStyle>
          <a:p>
            <a:r>
              <a:rPr lang="de-DE" smtClean="0"/>
              <a:t>Sauber F1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/>
          <a:lstStyle>
            <a:extLst/>
          </a:lstStyle>
          <a:p>
            <a:fld id="{6C6AE60A-B69C-4790-82F7-3882EDF2318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994503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/>
          <a:lstStyle>
            <a:extLst/>
          </a:lstStyle>
          <a:p>
            <a:r>
              <a:rPr lang="de-DE" smtClean="0"/>
              <a:t>06.05.20123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  <a:extLst/>
          </a:lstStyle>
          <a:p>
            <a:r>
              <a:rPr lang="de-DE" smtClean="0"/>
              <a:t>Sauber F1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/>
          <a:lstStyle>
            <a:extLst/>
          </a:lstStyle>
          <a:p>
            <a:fld id="{6C6AE60A-B69C-4790-82F7-3882EDF2318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635743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/>
          <a:lstStyle>
            <a:extLst/>
          </a:lstStyle>
          <a:p>
            <a:r>
              <a:rPr lang="de-DE" smtClean="0"/>
              <a:t>06.05.20123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  <a:extLst/>
          </a:lstStyle>
          <a:p>
            <a:r>
              <a:rPr lang="de-DE" smtClean="0"/>
              <a:t>Sauber F1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/>
          <a:lstStyle>
            <a:extLst/>
          </a:lstStyle>
          <a:p>
            <a:fld id="{6C6AE60A-B69C-4790-82F7-3882EDF2318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270204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/>
          <a:lstStyle>
            <a:extLst/>
          </a:lstStyle>
          <a:p>
            <a:r>
              <a:rPr lang="de-DE" smtClean="0"/>
              <a:t>06.05.20123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  <a:extLst/>
          </a:lstStyle>
          <a:p>
            <a:r>
              <a:rPr lang="de-DE" smtClean="0"/>
              <a:t>Sauber F1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/>
          <a:lstStyle>
            <a:extLst/>
          </a:lstStyle>
          <a:p>
            <a:fld id="{6C6AE60A-B69C-4790-82F7-3882EDF2318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5256419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/>
          <a:lstStyle>
            <a:extLst/>
          </a:lstStyle>
          <a:p>
            <a:r>
              <a:rPr lang="de-DE" smtClean="0"/>
              <a:t>06.05.20123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  <a:extLst/>
          </a:lstStyle>
          <a:p>
            <a:r>
              <a:rPr lang="de-DE" smtClean="0"/>
              <a:t>Sauber F1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/>
          <a:lstStyle>
            <a:extLst/>
          </a:lstStyle>
          <a:p>
            <a:fld id="{6C6AE60A-B69C-4790-82F7-3882EDF2318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778627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/>
          <a:lstStyle>
            <a:extLst/>
          </a:lstStyle>
          <a:p>
            <a:r>
              <a:rPr lang="de-DE" smtClean="0"/>
              <a:t>06.05.20123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  <a:extLst/>
          </a:lstStyle>
          <a:p>
            <a:r>
              <a:rPr lang="de-DE" smtClean="0"/>
              <a:t>Sauber F1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/>
          <a:lstStyle>
            <a:extLst/>
          </a:lstStyle>
          <a:p>
            <a:fld id="{6C6AE60A-B69C-4790-82F7-3882EDF2318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9893953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/>
          <a:lstStyle>
            <a:extLst/>
          </a:lstStyle>
          <a:p>
            <a:r>
              <a:rPr lang="de-DE" smtClean="0"/>
              <a:t>06.05.20123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  <a:extLst/>
          </a:lstStyle>
          <a:p>
            <a:r>
              <a:rPr lang="de-DE" smtClean="0"/>
              <a:t>Sauber F1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/>
          <a:lstStyle>
            <a:extLst/>
          </a:lstStyle>
          <a:p>
            <a:fld id="{6C6AE60A-B69C-4790-82F7-3882EDF2318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155492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0279706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/>
          <a:lstStyle>
            <a:extLst/>
          </a:lstStyle>
          <a:p>
            <a:r>
              <a:rPr lang="de-DE" smtClean="0"/>
              <a:t>06.05.20123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  <a:extLst/>
          </a:lstStyle>
          <a:p>
            <a:r>
              <a:rPr lang="de-DE" smtClean="0"/>
              <a:t>Sauber F1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/>
          <a:lstStyle>
            <a:extLst/>
          </a:lstStyle>
          <a:p>
            <a:fld id="{6C6AE60A-B69C-4790-82F7-3882EDF2318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0022092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/>
          <a:lstStyle>
            <a:extLst/>
          </a:lstStyle>
          <a:p>
            <a:r>
              <a:rPr lang="de-DE" smtClean="0"/>
              <a:t>06.05.20123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  <a:extLst/>
          </a:lstStyle>
          <a:p>
            <a:r>
              <a:rPr lang="de-DE" smtClean="0"/>
              <a:t>Sauber F1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/>
          <a:lstStyle>
            <a:extLst/>
          </a:lstStyle>
          <a:p>
            <a:fld id="{6C6AE60A-B69C-4790-82F7-3882EDF2318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5510768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/>
          <a:lstStyle>
            <a:extLst/>
          </a:lstStyle>
          <a:p>
            <a:r>
              <a:rPr lang="de-DE" smtClean="0"/>
              <a:t>06.05.20123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  <a:extLst/>
          </a:lstStyle>
          <a:p>
            <a:r>
              <a:rPr lang="de-DE" smtClean="0"/>
              <a:t>Sauber F1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/>
          <a:lstStyle>
            <a:extLst/>
          </a:lstStyle>
          <a:p>
            <a:fld id="{6C6AE60A-B69C-4790-82F7-3882EDF2318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2017725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/>
          <a:lstStyle>
            <a:extLst/>
          </a:lstStyle>
          <a:p>
            <a:r>
              <a:rPr lang="de-DE" smtClean="0"/>
              <a:t>06.05.20123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  <a:extLst/>
          </a:lstStyle>
          <a:p>
            <a:r>
              <a:rPr lang="de-DE" smtClean="0"/>
              <a:t>Sauber F1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/>
          <a:lstStyle>
            <a:extLst/>
          </a:lstStyle>
          <a:p>
            <a:fld id="{6C6AE60A-B69C-4790-82F7-3882EDF2318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5657839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/>
          <a:lstStyle>
            <a:extLst/>
          </a:lstStyle>
          <a:p>
            <a:r>
              <a:rPr lang="de-DE" smtClean="0"/>
              <a:t>06.05.20123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  <a:extLst/>
          </a:lstStyle>
          <a:p>
            <a:r>
              <a:rPr lang="de-DE" smtClean="0"/>
              <a:t>Sauber F1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/>
          <a:lstStyle>
            <a:extLst/>
          </a:lstStyle>
          <a:p>
            <a:fld id="{6C6AE60A-B69C-4790-82F7-3882EDF2318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2882120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3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/>
          <a:lstStyle>
            <a:extLst/>
          </a:lstStyle>
          <a:p>
            <a:r>
              <a:rPr lang="de-DE" smtClean="0"/>
              <a:t>06.05.20123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  <a:extLst/>
          </a:lstStyle>
          <a:p>
            <a:r>
              <a:rPr lang="de-DE" smtClean="0"/>
              <a:t>Sauber F1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/>
          <a:lstStyle>
            <a:extLst/>
          </a:lstStyle>
          <a:p>
            <a:fld id="{6C6AE60A-B69C-4790-82F7-3882EDF2318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5176248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4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/>
          <a:lstStyle>
            <a:extLst/>
          </a:lstStyle>
          <a:p>
            <a:r>
              <a:rPr lang="de-DE" smtClean="0"/>
              <a:t>06.05.20123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  <a:extLst/>
          </a:lstStyle>
          <a:p>
            <a:r>
              <a:rPr lang="de-DE" smtClean="0"/>
              <a:t>Sauber F1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/>
          <a:lstStyle>
            <a:extLst/>
          </a:lstStyle>
          <a:p>
            <a:fld id="{6C6AE60A-B69C-4790-82F7-3882EDF2318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6645517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/>
          <a:lstStyle>
            <a:extLst/>
          </a:lstStyle>
          <a:p>
            <a:r>
              <a:rPr lang="de-DE" smtClean="0"/>
              <a:t>06.05.20123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  <a:extLst/>
          </a:lstStyle>
          <a:p>
            <a:r>
              <a:rPr lang="de-DE" smtClean="0"/>
              <a:t>Sauber F1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/>
          <a:lstStyle>
            <a:extLst/>
          </a:lstStyle>
          <a:p>
            <a:fld id="{6C6AE60A-B69C-4790-82F7-3882EDF2318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0385600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/>
          <a:lstStyle>
            <a:extLst/>
          </a:lstStyle>
          <a:p>
            <a:r>
              <a:rPr lang="de-DE" smtClean="0"/>
              <a:t>06.05.20123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  <a:extLst/>
          </a:lstStyle>
          <a:p>
            <a:r>
              <a:rPr lang="de-DE" smtClean="0"/>
              <a:t>Sauber F1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/>
          <a:lstStyle>
            <a:extLst/>
          </a:lstStyle>
          <a:p>
            <a:fld id="{6C6AE60A-B69C-4790-82F7-3882EDF2318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282005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7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/>
          <a:lstStyle>
            <a:extLst/>
          </a:lstStyle>
          <a:p>
            <a:r>
              <a:rPr lang="de-DE" smtClean="0"/>
              <a:t>06.05.20123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  <a:extLst/>
          </a:lstStyle>
          <a:p>
            <a:r>
              <a:rPr lang="de-DE" smtClean="0"/>
              <a:t>Sauber F1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/>
          <a:lstStyle>
            <a:extLst/>
          </a:lstStyle>
          <a:p>
            <a:fld id="{6C6AE60A-B69C-4790-82F7-3882EDF2318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524397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CH" smtClean="0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2816026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smtClean="0"/>
              <a:t>Master-Untertitelformat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F1732-28B0-414F-B875-705B1C503D6D}" type="datetimeFigureOut">
              <a:rPr lang="de-DE" smtClean="0"/>
              <a:t>28.05.2014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88197-2321-7A45-A0E5-FB36DBB871F0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301033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F1732-28B0-414F-B875-705B1C503D6D}" type="datetimeFigureOut">
              <a:rPr lang="de-DE" smtClean="0"/>
              <a:t>28.05.2014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88197-2321-7A45-A0E5-FB36DBB871F0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5583016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CH" smtClean="0"/>
              <a:t>Mastertextformat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F1732-28B0-414F-B875-705B1C503D6D}" type="datetimeFigureOut">
              <a:rPr lang="de-DE" smtClean="0"/>
              <a:t>28.05.2014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88197-2321-7A45-A0E5-FB36DBB871F0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3303684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F1732-28B0-414F-B875-705B1C503D6D}" type="datetimeFigureOut">
              <a:rPr lang="de-DE" smtClean="0"/>
              <a:t>28.05.2014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88197-2321-7A45-A0E5-FB36DBB871F0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0394032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CH" smtClean="0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CH" smtClean="0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F1732-28B0-414F-B875-705B1C503D6D}" type="datetimeFigureOut">
              <a:rPr lang="de-DE" smtClean="0"/>
              <a:t>28.05.2014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88197-2321-7A45-A0E5-FB36DBB871F0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4402422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F1732-28B0-414F-B875-705B1C503D6D}" type="datetimeFigureOut">
              <a:rPr lang="de-DE" smtClean="0"/>
              <a:t>28.05.2014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88197-2321-7A45-A0E5-FB36DBB871F0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1357897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F1732-28B0-414F-B875-705B1C503D6D}" type="datetimeFigureOut">
              <a:rPr lang="de-DE" smtClean="0"/>
              <a:t>28.05.2014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88197-2321-7A45-A0E5-FB36DBB871F0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5036941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CH" smtClean="0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F1732-28B0-414F-B875-705B1C503D6D}" type="datetimeFigureOut">
              <a:rPr lang="de-DE" smtClean="0"/>
              <a:t>28.05.2014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88197-2321-7A45-A0E5-FB36DBB871F0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5427476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CH" smtClean="0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F1732-28B0-414F-B875-705B1C503D6D}" type="datetimeFigureOut">
              <a:rPr lang="de-DE" smtClean="0"/>
              <a:t>28.05.2014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88197-2321-7A45-A0E5-FB36DBB871F0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0399604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F1732-28B0-414F-B875-705B1C503D6D}" type="datetimeFigureOut">
              <a:rPr lang="de-DE" smtClean="0"/>
              <a:t>28.05.2014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88197-2321-7A45-A0E5-FB36DBB871F0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304788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4963"/>
            <a:ext cx="4037013" cy="452437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6613" y="1604963"/>
            <a:ext cx="4038600" cy="452437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2793312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F1732-28B0-414F-B875-705B1C503D6D}" type="datetimeFigureOut">
              <a:rPr lang="de-DE" smtClean="0"/>
              <a:t>28.05.2014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88197-2321-7A45-A0E5-FB36DBB871F0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410312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CH" smtClean="0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CH" smtClean="0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95018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de-CH" smtClean="0"/>
              <a:t>Mastertitelformat bearbeiten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389824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688871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CH" smtClean="0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6182650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de-DE" noProof="0" smtClean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CH" smtClean="0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598767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6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11" Type="http://schemas.openxmlformats.org/officeDocument/2006/relationships/slideLayout" Target="../slideLayouts/slideLayout40.xml"/><Relationship Id="rId5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39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3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ChangeArrowheads="1"/>
          </p:cNvSpPr>
          <p:nvPr/>
        </p:nvSpPr>
        <p:spPr bwMode="auto">
          <a:xfrm>
            <a:off x="179388" y="188641"/>
            <a:ext cx="1728787" cy="6409010"/>
          </a:xfrm>
          <a:prstGeom prst="rect">
            <a:avLst/>
          </a:prstGeom>
          <a:solidFill>
            <a:srgbClr val="FFFFFF">
              <a:alpha val="80000"/>
            </a:srgbClr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>
              <a:cs typeface="Lucida Sans Unicode" charset="0"/>
            </a:endParaRPr>
          </a:p>
        </p:txBody>
      </p:sp>
      <p:sp>
        <p:nvSpPr>
          <p:cNvPr id="29700" name="Text Box 4"/>
          <p:cNvSpPr txBox="1">
            <a:spLocks noChangeArrowheads="1"/>
          </p:cNvSpPr>
          <p:nvPr/>
        </p:nvSpPr>
        <p:spPr bwMode="auto">
          <a:xfrm>
            <a:off x="971550" y="333375"/>
            <a:ext cx="184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de-DE">
              <a:cs typeface="Lucida Sans Unicode" charset="0"/>
            </a:endParaRPr>
          </a:p>
        </p:txBody>
      </p:sp>
      <p:pic>
        <p:nvPicPr>
          <p:cNvPr id="1031" name="Bild 1"/>
          <p:cNvPicPr>
            <a:picLocks noChangeAspect="1"/>
          </p:cNvPicPr>
          <p:nvPr userDrawn="1"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5975350"/>
            <a:ext cx="1727200" cy="614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Bild 4" descr="Logo.png"/>
          <p:cNvPicPr>
            <a:picLocks noChangeAspect="1"/>
          </p:cNvPicPr>
          <p:nvPr userDrawn="1"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75" y="145466"/>
            <a:ext cx="1835729" cy="736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3092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58" r:id="rId1"/>
    <p:sldLayoutId id="2147484259" r:id="rId2"/>
    <p:sldLayoutId id="2147484260" r:id="rId3"/>
    <p:sldLayoutId id="2147484261" r:id="rId4"/>
    <p:sldLayoutId id="2147484262" r:id="rId5"/>
    <p:sldLayoutId id="2147484263" r:id="rId6"/>
    <p:sldLayoutId id="2147484264" r:id="rId7"/>
    <p:sldLayoutId id="2147484265" r:id="rId8"/>
    <p:sldLayoutId id="2147484266" r:id="rId9"/>
    <p:sldLayoutId id="2147484267" r:id="rId10"/>
    <p:sldLayoutId id="2147484268" r:id="rId11"/>
    <p:sldLayoutId id="2147484269" r:id="rId12"/>
    <p:sldLayoutId id="2147484270" r:id="rId13"/>
    <p:sldLayoutId id="2147484271" r:id="rId14"/>
    <p:sldLayoutId id="2147484272" r:id="rId15"/>
    <p:sldLayoutId id="2147484273" r:id="rId16"/>
    <p:sldLayoutId id="2147484274" r:id="rId17"/>
    <p:sldLayoutId id="2147484275" r:id="rId18"/>
    <p:sldLayoutId id="2147484276" r:id="rId19"/>
    <p:sldLayoutId id="2147484277" r:id="rId20"/>
    <p:sldLayoutId id="2147484278" r:id="rId21"/>
    <p:sldLayoutId id="2147484279" r:id="rId22"/>
    <p:sldLayoutId id="2147484280" r:id="rId23"/>
    <p:sldLayoutId id="2147484281" r:id="rId24"/>
    <p:sldLayoutId id="2147484282" r:id="rId25"/>
    <p:sldLayoutId id="2147484283" r:id="rId26"/>
    <p:sldLayoutId id="2147484284" r:id="rId27"/>
    <p:sldLayoutId id="2147484285" r:id="rId28"/>
    <p:sldLayoutId id="2147484286" r:id="rId29"/>
  </p:sldLayoutIdLst>
  <p:txStyles>
    <p:titleStyle>
      <a:lvl1pPr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Arial" charset="0"/>
        <a:defRPr sz="4400">
          <a:solidFill>
            <a:srgbClr val="000000"/>
          </a:solidFill>
          <a:latin typeface="+mj-lt"/>
          <a:ea typeface="+mj-ea"/>
          <a:cs typeface="+mj-cs"/>
        </a:defRPr>
      </a:lvl1pPr>
      <a:lvl2pPr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Arial" charset="0"/>
        <a:defRPr sz="4400">
          <a:solidFill>
            <a:srgbClr val="000000"/>
          </a:solidFill>
          <a:latin typeface="Times New Roman" charset="0"/>
          <a:ea typeface="ＭＳ Ｐゴシック" charset="0"/>
          <a:cs typeface="Lucida Sans Unicode" charset="0"/>
        </a:defRPr>
      </a:lvl2pPr>
      <a:lvl3pPr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Arial" charset="0"/>
        <a:defRPr sz="4400">
          <a:solidFill>
            <a:srgbClr val="000000"/>
          </a:solidFill>
          <a:latin typeface="Times New Roman" charset="0"/>
          <a:ea typeface="ＭＳ Ｐゴシック" charset="0"/>
          <a:cs typeface="Lucida Sans Unicode" charset="0"/>
        </a:defRPr>
      </a:lvl3pPr>
      <a:lvl4pPr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Arial" charset="0"/>
        <a:defRPr sz="4400">
          <a:solidFill>
            <a:srgbClr val="000000"/>
          </a:solidFill>
          <a:latin typeface="Times New Roman" charset="0"/>
          <a:ea typeface="ＭＳ Ｐゴシック" charset="0"/>
          <a:cs typeface="Lucida Sans Unicode" charset="0"/>
        </a:defRPr>
      </a:lvl4pPr>
      <a:lvl5pPr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Arial" charset="0"/>
        <a:defRPr sz="4400">
          <a:solidFill>
            <a:srgbClr val="000000"/>
          </a:solidFill>
          <a:latin typeface="Times New Roman" charset="0"/>
          <a:ea typeface="ＭＳ Ｐゴシック" charset="0"/>
          <a:cs typeface="Lucida Sans Unicode" charset="0"/>
        </a:defRPr>
      </a:lvl5pPr>
      <a:lvl6pPr marL="457200" algn="l" defTabSz="449263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Arial" charset="0"/>
        <a:defRPr sz="4400">
          <a:solidFill>
            <a:srgbClr val="000000"/>
          </a:solidFill>
          <a:latin typeface="Times New Roman" charset="0"/>
          <a:ea typeface="ＭＳ Ｐゴシック" charset="0"/>
          <a:cs typeface="Lucida Sans Unicode" charset="0"/>
        </a:defRPr>
      </a:lvl6pPr>
      <a:lvl7pPr marL="914400" algn="l" defTabSz="449263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Arial" charset="0"/>
        <a:defRPr sz="4400">
          <a:solidFill>
            <a:srgbClr val="000000"/>
          </a:solidFill>
          <a:latin typeface="Times New Roman" charset="0"/>
          <a:ea typeface="ＭＳ Ｐゴシック" charset="0"/>
          <a:cs typeface="Lucida Sans Unicode" charset="0"/>
        </a:defRPr>
      </a:lvl7pPr>
      <a:lvl8pPr marL="1371600" algn="l" defTabSz="449263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Arial" charset="0"/>
        <a:defRPr sz="4400">
          <a:solidFill>
            <a:srgbClr val="000000"/>
          </a:solidFill>
          <a:latin typeface="Times New Roman" charset="0"/>
          <a:ea typeface="ＭＳ Ｐゴシック" charset="0"/>
          <a:cs typeface="Lucida Sans Unicode" charset="0"/>
        </a:defRPr>
      </a:lvl8pPr>
      <a:lvl9pPr marL="1828800" algn="l" defTabSz="449263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Arial" charset="0"/>
        <a:defRPr sz="4400">
          <a:solidFill>
            <a:srgbClr val="000000"/>
          </a:solidFill>
          <a:latin typeface="Times New Roman" charset="0"/>
          <a:ea typeface="ＭＳ Ｐゴシック" charset="0"/>
          <a:cs typeface="Lucida Sans Unicode" charset="0"/>
        </a:defRPr>
      </a:lvl9pPr>
    </p:titleStyle>
    <p:bodyStyle>
      <a:lvl1pPr marL="341313" indent="-341313" algn="l" defTabSz="449263" rtl="0" eaLnBrk="0" fontAlgn="base" hangingPunct="0">
        <a:lnSpc>
          <a:spcPct val="93000"/>
        </a:lnSpc>
        <a:spcBef>
          <a:spcPts val="800"/>
        </a:spcBef>
        <a:spcAft>
          <a:spcPct val="0"/>
        </a:spcAft>
        <a:buClr>
          <a:srgbClr val="000000"/>
        </a:buClr>
        <a:buSzPct val="100000"/>
        <a:buFont typeface="Arial" charset="0"/>
        <a:buChar char="•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1363" indent="-284163" algn="l" defTabSz="449263" rtl="0" eaLnBrk="0" fontAlgn="base" hangingPunct="0">
        <a:lnSpc>
          <a:spcPct val="93000"/>
        </a:lnSpc>
        <a:spcBef>
          <a:spcPts val="700"/>
        </a:spcBef>
        <a:spcAft>
          <a:spcPct val="0"/>
        </a:spcAft>
        <a:buClr>
          <a:srgbClr val="000000"/>
        </a:buClr>
        <a:buSzPct val="100000"/>
        <a:buFont typeface="Arial" charset="0"/>
        <a:buChar char="–"/>
        <a:defRPr sz="2800">
          <a:solidFill>
            <a:srgbClr val="000000"/>
          </a:solidFill>
          <a:latin typeface="+mn-lt"/>
          <a:ea typeface="Lucida Sans Unicode" charset="0"/>
          <a:cs typeface="+mn-cs"/>
        </a:defRPr>
      </a:lvl2pPr>
      <a:lvl3pPr marL="1143000" indent="-228600" algn="l" defTabSz="449263" rtl="0" eaLnBrk="0" fontAlgn="base" hangingPunct="0">
        <a:lnSpc>
          <a:spcPct val="93000"/>
        </a:lnSpc>
        <a:spcBef>
          <a:spcPts val="600"/>
        </a:spcBef>
        <a:spcAft>
          <a:spcPct val="0"/>
        </a:spcAft>
        <a:buClr>
          <a:srgbClr val="000000"/>
        </a:buClr>
        <a:buSzPct val="100000"/>
        <a:buFont typeface="Arial" charset="0"/>
        <a:buChar char="•"/>
        <a:defRPr sz="2400">
          <a:solidFill>
            <a:srgbClr val="000000"/>
          </a:solidFill>
          <a:latin typeface="+mn-lt"/>
          <a:ea typeface="Lucida Sans Unicode" charset="0"/>
          <a:cs typeface="+mn-cs"/>
        </a:defRPr>
      </a:lvl3pPr>
      <a:lvl4pPr marL="1600200" indent="-228600" algn="l" defTabSz="449263" rtl="0" eaLnBrk="0" fontAlgn="base" hangingPunct="0">
        <a:lnSpc>
          <a:spcPct val="93000"/>
        </a:lnSpc>
        <a:spcBef>
          <a:spcPts val="500"/>
        </a:spcBef>
        <a:spcAft>
          <a:spcPct val="0"/>
        </a:spcAft>
        <a:buClr>
          <a:srgbClr val="000000"/>
        </a:buClr>
        <a:buSzPct val="100000"/>
        <a:buFont typeface="Arial" charset="0"/>
        <a:buChar char="–"/>
        <a:defRPr sz="2000">
          <a:solidFill>
            <a:srgbClr val="000000"/>
          </a:solidFill>
          <a:latin typeface="+mn-lt"/>
          <a:ea typeface="Lucida Sans Unicode" charset="0"/>
          <a:cs typeface="+mn-cs"/>
        </a:defRPr>
      </a:lvl4pPr>
      <a:lvl5pPr marL="2057400" indent="-228600" algn="l" defTabSz="449263" rtl="0" eaLnBrk="0" fontAlgn="base" hangingPunct="0">
        <a:lnSpc>
          <a:spcPct val="93000"/>
        </a:lnSpc>
        <a:spcBef>
          <a:spcPts val="500"/>
        </a:spcBef>
        <a:spcAft>
          <a:spcPct val="0"/>
        </a:spcAft>
        <a:buClr>
          <a:srgbClr val="000000"/>
        </a:buClr>
        <a:buSzPct val="100000"/>
        <a:buFont typeface="Arial" charset="0"/>
        <a:buChar char="»"/>
        <a:defRPr sz="2000">
          <a:solidFill>
            <a:srgbClr val="000000"/>
          </a:solidFill>
          <a:latin typeface="+mn-lt"/>
          <a:ea typeface="Lucida Sans Unicode" charset="0"/>
          <a:cs typeface="+mn-cs"/>
        </a:defRPr>
      </a:lvl5pPr>
      <a:lvl6pPr marL="2514600" indent="-228600" algn="l" defTabSz="449263" rtl="0" fontAlgn="base">
        <a:lnSpc>
          <a:spcPct val="93000"/>
        </a:lnSpc>
        <a:spcBef>
          <a:spcPts val="500"/>
        </a:spcBef>
        <a:spcAft>
          <a:spcPct val="0"/>
        </a:spcAft>
        <a:buClr>
          <a:srgbClr val="000000"/>
        </a:buClr>
        <a:buSzPct val="100000"/>
        <a:buFont typeface="Arial" charset="0"/>
        <a:buChar char="»"/>
        <a:defRPr sz="2000">
          <a:solidFill>
            <a:srgbClr val="000000"/>
          </a:solidFill>
          <a:latin typeface="+mn-lt"/>
          <a:ea typeface="Lucida Sans Unicode" charset="0"/>
          <a:cs typeface="+mn-cs"/>
        </a:defRPr>
      </a:lvl6pPr>
      <a:lvl7pPr marL="2971800" indent="-228600" algn="l" defTabSz="449263" rtl="0" fontAlgn="base">
        <a:lnSpc>
          <a:spcPct val="93000"/>
        </a:lnSpc>
        <a:spcBef>
          <a:spcPts val="500"/>
        </a:spcBef>
        <a:spcAft>
          <a:spcPct val="0"/>
        </a:spcAft>
        <a:buClr>
          <a:srgbClr val="000000"/>
        </a:buClr>
        <a:buSzPct val="100000"/>
        <a:buFont typeface="Arial" charset="0"/>
        <a:buChar char="»"/>
        <a:defRPr sz="2000">
          <a:solidFill>
            <a:srgbClr val="000000"/>
          </a:solidFill>
          <a:latin typeface="+mn-lt"/>
          <a:ea typeface="Lucida Sans Unicode" charset="0"/>
          <a:cs typeface="+mn-cs"/>
        </a:defRPr>
      </a:lvl7pPr>
      <a:lvl8pPr marL="3429000" indent="-228600" algn="l" defTabSz="449263" rtl="0" fontAlgn="base">
        <a:lnSpc>
          <a:spcPct val="93000"/>
        </a:lnSpc>
        <a:spcBef>
          <a:spcPts val="500"/>
        </a:spcBef>
        <a:spcAft>
          <a:spcPct val="0"/>
        </a:spcAft>
        <a:buClr>
          <a:srgbClr val="000000"/>
        </a:buClr>
        <a:buSzPct val="100000"/>
        <a:buFont typeface="Arial" charset="0"/>
        <a:buChar char="»"/>
        <a:defRPr sz="2000">
          <a:solidFill>
            <a:srgbClr val="000000"/>
          </a:solidFill>
          <a:latin typeface="+mn-lt"/>
          <a:ea typeface="Lucida Sans Unicode" charset="0"/>
          <a:cs typeface="+mn-cs"/>
        </a:defRPr>
      </a:lvl8pPr>
      <a:lvl9pPr marL="3886200" indent="-228600" algn="l" defTabSz="449263" rtl="0" fontAlgn="base">
        <a:lnSpc>
          <a:spcPct val="93000"/>
        </a:lnSpc>
        <a:spcBef>
          <a:spcPts val="500"/>
        </a:spcBef>
        <a:spcAft>
          <a:spcPct val="0"/>
        </a:spcAft>
        <a:buClr>
          <a:srgbClr val="000000"/>
        </a:buClr>
        <a:buSzPct val="100000"/>
        <a:buFont typeface="Arial" charset="0"/>
        <a:buChar char="»"/>
        <a:defRPr sz="2000">
          <a:solidFill>
            <a:srgbClr val="000000"/>
          </a:solidFill>
          <a:latin typeface="+mn-lt"/>
          <a:ea typeface="Lucida Sans Unicode" charset="0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7F1732-28B0-414F-B875-705B1C503D6D}" type="datetimeFigureOut">
              <a:rPr lang="de-DE" smtClean="0"/>
              <a:t>28.05.2014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D88197-2321-7A45-A0E5-FB36DBB871F0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368554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27" r:id="rId1"/>
    <p:sldLayoutId id="2147484328" r:id="rId2"/>
    <p:sldLayoutId id="2147484329" r:id="rId3"/>
    <p:sldLayoutId id="2147484330" r:id="rId4"/>
    <p:sldLayoutId id="2147484331" r:id="rId5"/>
    <p:sldLayoutId id="2147484332" r:id="rId6"/>
    <p:sldLayoutId id="2147484333" r:id="rId7"/>
    <p:sldLayoutId id="2147484334" r:id="rId8"/>
    <p:sldLayoutId id="2147484335" r:id="rId9"/>
    <p:sldLayoutId id="2147484336" r:id="rId10"/>
    <p:sldLayoutId id="2147484337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inv-56077.edu.hsr.ch/wt4u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gif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jpeg"/><Relationship Id="rId9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3">
            <a:alphaModFix amt="52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idx="4294967295"/>
          </p:nvPr>
        </p:nvSpPr>
        <p:spPr>
          <a:xfrm>
            <a:off x="0" y="3789040"/>
            <a:ext cx="9144000" cy="2201898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de-CH" sz="3200" dirty="0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</a:rPr>
              <a:t>Dario Andreoli</a:t>
            </a:r>
            <a:br>
              <a:rPr lang="de-CH" sz="3200" dirty="0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</a:rPr>
            </a:br>
            <a:r>
              <a:rPr lang="de-CH" sz="3200" dirty="0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</a:rPr>
              <a:t>Richard </a:t>
            </a:r>
            <a:r>
              <a:rPr lang="de-CH" sz="3200" dirty="0" err="1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</a:rPr>
              <a:t>Schiepek</a:t>
            </a:r>
            <a:r>
              <a:rPr lang="de-CH" sz="320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</a:rPr>
              <a:t/>
            </a:r>
            <a:br>
              <a:rPr lang="de-CH" sz="320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</a:rPr>
            </a:br>
            <a:r>
              <a:rPr lang="de-CH" sz="3200" dirty="0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</a:rPr>
              <a:t>Tobias </a:t>
            </a:r>
            <a:r>
              <a:rPr lang="de-CH" sz="3200" dirty="0" err="1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</a:rPr>
              <a:t>Zahner</a:t>
            </a:r>
            <a:endParaRPr lang="de-CH" sz="3200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n-lt"/>
            </a:endParaRPr>
          </a:p>
        </p:txBody>
      </p:sp>
      <p:pic>
        <p:nvPicPr>
          <p:cNvPr id="3" name="Bild 2" descr="Logo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0648"/>
            <a:ext cx="9144000" cy="3667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051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2051721" y="188641"/>
            <a:ext cx="6984776" cy="6409010"/>
          </a:xfrm>
          <a:prstGeom prst="rect">
            <a:avLst/>
          </a:prstGeom>
          <a:solidFill>
            <a:srgbClr val="FFFFFF">
              <a:alpha val="80000"/>
            </a:srgbClr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>
              <a:cs typeface="Lucida Sans Unicode" charset="0"/>
            </a:endParaRPr>
          </a:p>
        </p:txBody>
      </p:sp>
      <p:sp>
        <p:nvSpPr>
          <p:cNvPr id="14" name="Text Box 4"/>
          <p:cNvSpPr txBox="1">
            <a:spLocks noChangeArrowheads="1"/>
          </p:cNvSpPr>
          <p:nvPr/>
        </p:nvSpPr>
        <p:spPr bwMode="auto">
          <a:xfrm>
            <a:off x="2189817" y="352424"/>
            <a:ext cx="6769100" cy="371513"/>
          </a:xfrm>
          <a:prstGeom prst="rect">
            <a:avLst/>
          </a:prstGeom>
          <a:solidFill>
            <a:srgbClr val="FFFFFF">
              <a:alpha val="20000"/>
            </a:srgbClr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Lucida Sans Unicode" charset="0"/>
              </a:defRPr>
            </a:lvl1pPr>
            <a:lvl2pPr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2pPr>
            <a:lvl3pPr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3pPr>
            <a:lvl4pPr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4pPr>
            <a:lvl5pPr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5pPr>
            <a:lvl6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6pPr>
            <a:lvl7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7pPr>
            <a:lvl8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8pPr>
            <a:lvl9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9pPr>
          </a:lstStyle>
          <a:p>
            <a:pPr eaLnBrk="1" hangingPunct="1">
              <a:lnSpc>
                <a:spcPct val="100000"/>
              </a:lnSpc>
              <a:buClr>
                <a:srgbClr val="FFFFFF"/>
              </a:buClr>
              <a:defRPr/>
            </a:pPr>
            <a:r>
              <a:rPr lang="en-GB" b="1" dirty="0" err="1" smtClean="0"/>
              <a:t>Logische</a:t>
            </a:r>
            <a:r>
              <a:rPr lang="en-GB" b="1" dirty="0" smtClean="0"/>
              <a:t> </a:t>
            </a:r>
            <a:r>
              <a:rPr lang="en-GB" b="1" dirty="0" err="1" smtClean="0"/>
              <a:t>Architektur</a:t>
            </a:r>
            <a:endParaRPr lang="en-GB" b="1" dirty="0" smtClean="0"/>
          </a:p>
        </p:txBody>
      </p:sp>
      <p:pic>
        <p:nvPicPr>
          <p:cNvPr id="6" name="Picture 13" descr="C:\Users\Richard\OneDrive\wt4u\Dokumente\13_Design\Architekturdiagram.jp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1124744"/>
            <a:ext cx="6696744" cy="504056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 Box 2"/>
          <p:cNvSpPr txBox="1">
            <a:spLocks noChangeArrowheads="1"/>
          </p:cNvSpPr>
          <p:nvPr/>
        </p:nvSpPr>
        <p:spPr bwMode="auto">
          <a:xfrm>
            <a:off x="179388" y="1117600"/>
            <a:ext cx="1800324" cy="46502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Lucida Sans Unicode" charset="0"/>
              </a:defRPr>
            </a:lvl1pPr>
            <a:lvl2pPr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2pPr>
            <a:lvl3pPr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3pPr>
            <a:lvl4pPr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4pPr>
            <a:lvl5pPr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5pPr>
            <a:lvl6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6pPr>
            <a:lvl7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7pPr>
            <a:lvl8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8pPr>
            <a:lvl9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9pPr>
          </a:lstStyle>
          <a:p>
            <a:pPr eaLnBrk="1" hangingPunct="1">
              <a:lnSpc>
                <a:spcPct val="100000"/>
              </a:lnSpc>
              <a:buClr>
                <a:schemeClr val="tx1"/>
              </a:buClr>
              <a:buFont typeface="Verdana" charset="0"/>
              <a:buChar char="»"/>
              <a:defRPr/>
            </a:pPr>
            <a:r>
              <a:rPr lang="en-GB" sz="1200" b="1" dirty="0" smtClean="0">
                <a:solidFill>
                  <a:schemeClr val="tx1"/>
                </a:solidFill>
                <a:latin typeface="+mn-lt"/>
              </a:rPr>
              <a:t> </a:t>
            </a:r>
            <a:r>
              <a:rPr lang="en-GB" sz="1200" dirty="0" smtClean="0">
                <a:solidFill>
                  <a:schemeClr val="tx1"/>
                </a:solidFill>
                <a:latin typeface="+mn-lt"/>
              </a:rPr>
              <a:t>Was </a:t>
            </a:r>
            <a:r>
              <a:rPr lang="en-GB" sz="1200" dirty="0" err="1" smtClean="0">
                <a:solidFill>
                  <a:schemeClr val="tx1"/>
                </a:solidFill>
                <a:latin typeface="+mn-lt"/>
              </a:rPr>
              <a:t>ist</a:t>
            </a:r>
            <a:r>
              <a:rPr lang="en-GB" sz="1200" dirty="0" smtClean="0">
                <a:solidFill>
                  <a:schemeClr val="tx1"/>
                </a:solidFill>
                <a:latin typeface="+mn-lt"/>
              </a:rPr>
              <a:t> wt4u?</a:t>
            </a:r>
          </a:p>
          <a:p>
            <a:pPr eaLnBrk="1" hangingPunct="1">
              <a:lnSpc>
                <a:spcPct val="100000"/>
              </a:lnSpc>
              <a:buClr>
                <a:schemeClr val="tx1"/>
              </a:buClr>
              <a:buFont typeface="Verdana" charset="0"/>
              <a:buNone/>
              <a:defRPr/>
            </a:pPr>
            <a:endParaRPr lang="en-GB" sz="400" b="1" dirty="0" smtClean="0">
              <a:solidFill>
                <a:schemeClr val="tx1"/>
              </a:solidFill>
              <a:latin typeface="+mn-lt"/>
            </a:endParaRPr>
          </a:p>
          <a:p>
            <a:pPr eaLnBrk="1" hangingPunct="1">
              <a:lnSpc>
                <a:spcPct val="100000"/>
              </a:lnSpc>
              <a:buClr>
                <a:schemeClr val="tx1"/>
              </a:buClr>
              <a:buFont typeface="Verdana" charset="0"/>
              <a:buChar char="»"/>
              <a:defRPr/>
            </a:pPr>
            <a:r>
              <a:rPr lang="en-GB" sz="1200" dirty="0" smtClean="0">
                <a:solidFill>
                  <a:schemeClr val="tx1"/>
                </a:solidFill>
                <a:latin typeface="+mn-lt"/>
              </a:rPr>
              <a:t> Demo</a:t>
            </a:r>
          </a:p>
          <a:p>
            <a:pPr eaLnBrk="1" hangingPunct="1">
              <a:lnSpc>
                <a:spcPct val="100000"/>
              </a:lnSpc>
              <a:buClr>
                <a:schemeClr val="tx1"/>
              </a:buClr>
              <a:buFont typeface="Verdana" charset="0"/>
              <a:buNone/>
              <a:defRPr/>
            </a:pPr>
            <a:r>
              <a:rPr lang="en-GB" sz="400" dirty="0" smtClean="0">
                <a:solidFill>
                  <a:schemeClr val="tx1"/>
                </a:solidFill>
                <a:latin typeface="+mn-lt"/>
              </a:rPr>
              <a:t> </a:t>
            </a:r>
          </a:p>
          <a:p>
            <a:pPr eaLnBrk="1" hangingPunct="1">
              <a:lnSpc>
                <a:spcPct val="100000"/>
              </a:lnSpc>
              <a:buClr>
                <a:schemeClr val="tx1"/>
              </a:buClr>
              <a:buFont typeface="Verdana" charset="0"/>
              <a:buChar char="»"/>
              <a:defRPr/>
            </a:pPr>
            <a:r>
              <a:rPr lang="en-GB" sz="1200" dirty="0" smtClean="0">
                <a:solidFill>
                  <a:schemeClr val="tx1"/>
                </a:solidFill>
                <a:latin typeface="+mn-lt"/>
              </a:rPr>
              <a:t> </a:t>
            </a:r>
            <a:r>
              <a:rPr lang="en-GB" sz="1200" dirty="0" err="1" smtClean="0">
                <a:solidFill>
                  <a:schemeClr val="tx1"/>
                </a:solidFill>
                <a:latin typeface="+mn-lt"/>
              </a:rPr>
              <a:t>Architektur</a:t>
            </a:r>
            <a:endParaRPr lang="en-GB" sz="1200" dirty="0" smtClean="0">
              <a:solidFill>
                <a:schemeClr val="tx1"/>
              </a:solidFill>
              <a:latin typeface="+mn-lt"/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err="1" smtClean="0">
                <a:solidFill>
                  <a:schemeClr val="tx1"/>
                </a:solidFill>
                <a:latin typeface="+mn-lt"/>
              </a:rPr>
              <a:t>Systemübersicht</a:t>
            </a:r>
            <a:endParaRPr lang="en-GB" sz="1000" dirty="0" smtClean="0">
              <a:solidFill>
                <a:schemeClr val="tx1"/>
              </a:solidFill>
              <a:latin typeface="+mn-lt"/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err="1" smtClean="0">
                <a:solidFill>
                  <a:schemeClr val="tx1"/>
                </a:solidFill>
                <a:latin typeface="+mn-lt"/>
              </a:rPr>
              <a:t>Technologien</a:t>
            </a:r>
            <a:endParaRPr lang="en-GB" sz="1000" dirty="0" smtClean="0">
              <a:solidFill>
                <a:schemeClr val="tx1"/>
              </a:solidFill>
              <a:latin typeface="+mn-lt"/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smtClean="0">
                <a:solidFill>
                  <a:schemeClr val="tx1"/>
                </a:solidFill>
                <a:latin typeface="+mn-lt"/>
              </a:rPr>
              <a:t>Server</a:t>
            </a: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b="1" dirty="0" smtClean="0">
                <a:solidFill>
                  <a:srgbClr val="FF0000"/>
                </a:solidFill>
                <a:latin typeface="+mn-lt"/>
              </a:rPr>
              <a:t>UML-</a:t>
            </a:r>
            <a:r>
              <a:rPr lang="en-GB" sz="1000" b="1" dirty="0" err="1" smtClean="0">
                <a:solidFill>
                  <a:srgbClr val="FF0000"/>
                </a:solidFill>
                <a:latin typeface="+mn-lt"/>
              </a:rPr>
              <a:t>Diagramme</a:t>
            </a:r>
            <a:endParaRPr lang="en-GB" sz="1000" b="1" dirty="0" smtClean="0">
              <a:solidFill>
                <a:srgbClr val="FF0000"/>
              </a:solidFill>
              <a:latin typeface="+mn-lt"/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smtClean="0">
                <a:solidFill>
                  <a:schemeClr val="tx1"/>
                </a:solidFill>
                <a:latin typeface="+mn-lt"/>
              </a:rPr>
              <a:t>Implementation MVC</a:t>
            </a: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err="1" smtClean="0">
                <a:solidFill>
                  <a:schemeClr val="tx1"/>
                </a:solidFill>
                <a:latin typeface="+mn-lt"/>
              </a:rPr>
              <a:t>BusinessLogic</a:t>
            </a:r>
            <a:endParaRPr lang="en-GB" sz="1000" dirty="0" smtClean="0">
              <a:solidFill>
                <a:schemeClr val="tx1"/>
              </a:solidFill>
              <a:latin typeface="+mn-lt"/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smtClean="0">
                <a:solidFill>
                  <a:schemeClr val="tx1"/>
                </a:solidFill>
                <a:latin typeface="+mn-lt"/>
              </a:rPr>
              <a:t>GET-Request</a:t>
            </a: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smtClean="0">
                <a:solidFill>
                  <a:schemeClr val="tx1"/>
                </a:solidFill>
                <a:latin typeface="+mn-lt"/>
              </a:rPr>
              <a:t>Exception Handling</a:t>
            </a: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err="1" smtClean="0">
                <a:solidFill>
                  <a:schemeClr val="tx1"/>
                </a:solidFill>
                <a:latin typeface="+mn-lt"/>
              </a:rPr>
              <a:t>Benutzerverwaltung</a:t>
            </a:r>
            <a:endParaRPr lang="en-GB" sz="1000" dirty="0" smtClean="0">
              <a:solidFill>
                <a:schemeClr val="tx1"/>
              </a:solidFill>
              <a:latin typeface="+mn-lt"/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smtClean="0">
                <a:solidFill>
                  <a:schemeClr val="tx1"/>
                </a:solidFill>
                <a:latin typeface="+mn-lt"/>
              </a:rPr>
              <a:t>Security</a:t>
            </a: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smtClean="0">
                <a:solidFill>
                  <a:schemeClr val="tx1"/>
                </a:solidFill>
                <a:latin typeface="+mn-lt"/>
              </a:rPr>
              <a:t>Transactions</a:t>
            </a: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err="1" smtClean="0">
                <a:solidFill>
                  <a:schemeClr val="tx1"/>
                </a:solidFill>
                <a:latin typeface="+mn-lt"/>
              </a:rPr>
              <a:t>Javascript</a:t>
            </a:r>
            <a:endParaRPr lang="en-GB" sz="1000" dirty="0" smtClean="0">
              <a:solidFill>
                <a:schemeClr val="tx1"/>
              </a:solidFill>
              <a:latin typeface="+mn-lt"/>
            </a:endParaRPr>
          </a:p>
          <a:p>
            <a:pPr eaLnBrk="1" hangingPunct="1">
              <a:lnSpc>
                <a:spcPct val="100000"/>
              </a:lnSpc>
              <a:buClr>
                <a:schemeClr val="tx1"/>
              </a:buClr>
              <a:buFont typeface="Verdana" charset="0"/>
              <a:buChar char="»"/>
              <a:defRPr/>
            </a:pPr>
            <a:endParaRPr lang="en-GB" sz="400" dirty="0" smtClean="0">
              <a:solidFill>
                <a:schemeClr val="tx1"/>
              </a:solidFill>
              <a:latin typeface="+mn-lt"/>
            </a:endParaRPr>
          </a:p>
          <a:p>
            <a:pPr eaLnBrk="1" hangingPunct="1">
              <a:lnSpc>
                <a:spcPct val="100000"/>
              </a:lnSpc>
              <a:buClr>
                <a:schemeClr val="tx1"/>
              </a:buClr>
              <a:buFont typeface="Verdana" charset="0"/>
              <a:buChar char="»"/>
              <a:defRPr/>
            </a:pPr>
            <a:r>
              <a:rPr lang="en-GB" sz="1200" dirty="0" err="1" smtClean="0">
                <a:solidFill>
                  <a:schemeClr val="tx1"/>
                </a:solidFill>
                <a:latin typeface="+mn-lt"/>
              </a:rPr>
              <a:t>Qualitätsmanagement</a:t>
            </a:r>
            <a:endParaRPr lang="en-GB" sz="1200" dirty="0" smtClean="0">
              <a:solidFill>
                <a:schemeClr val="tx1"/>
              </a:solidFill>
              <a:latin typeface="+mn-lt"/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err="1" smtClean="0">
                <a:solidFill>
                  <a:schemeClr val="tx1"/>
                </a:solidFill>
              </a:rPr>
              <a:t>Massnahmen</a:t>
            </a:r>
            <a:endParaRPr lang="en-GB" sz="1000" dirty="0" smtClean="0">
              <a:solidFill>
                <a:schemeClr val="tx1"/>
              </a:solidFill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smtClean="0">
                <a:solidFill>
                  <a:schemeClr val="tx1"/>
                </a:solidFill>
              </a:rPr>
              <a:t>Testing</a:t>
            </a: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err="1" smtClean="0">
                <a:solidFill>
                  <a:schemeClr val="tx1"/>
                </a:solidFill>
              </a:rPr>
              <a:t>Metriken</a:t>
            </a:r>
            <a:endParaRPr lang="en-GB" sz="1000" dirty="0" smtClean="0">
              <a:solidFill>
                <a:schemeClr val="tx1"/>
              </a:solidFill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smtClean="0">
                <a:solidFill>
                  <a:schemeClr val="tx1"/>
                </a:solidFill>
              </a:rPr>
              <a:t>Usability Test</a:t>
            </a:r>
            <a:r>
              <a:rPr lang="en-GB" sz="800" dirty="0" smtClean="0">
                <a:solidFill>
                  <a:schemeClr val="tx1"/>
                </a:solidFill>
              </a:rPr>
              <a:t/>
            </a:r>
            <a:br>
              <a:rPr lang="en-GB" sz="800" dirty="0" smtClean="0">
                <a:solidFill>
                  <a:schemeClr val="tx1"/>
                </a:solidFill>
              </a:rPr>
            </a:br>
            <a:endParaRPr lang="en-GB" sz="400" dirty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  <a:buClr>
                <a:schemeClr val="tx1"/>
              </a:buClr>
              <a:buFont typeface="Verdana" charset="0"/>
              <a:buChar char="»"/>
              <a:defRPr/>
            </a:pPr>
            <a:r>
              <a:rPr lang="en-GB" sz="1200" dirty="0" err="1" smtClean="0">
                <a:solidFill>
                  <a:schemeClr val="tx1"/>
                </a:solidFill>
              </a:rPr>
              <a:t>Projektmanagement</a:t>
            </a:r>
            <a:endParaRPr lang="en-GB" sz="1200" dirty="0">
              <a:solidFill>
                <a:schemeClr val="tx1"/>
              </a:solidFill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err="1" smtClean="0">
                <a:solidFill>
                  <a:schemeClr val="tx1"/>
                </a:solidFill>
              </a:rPr>
              <a:t>Projektplan</a:t>
            </a:r>
            <a:endParaRPr lang="en-GB" sz="1000" dirty="0" smtClean="0">
              <a:solidFill>
                <a:schemeClr val="tx1"/>
              </a:solidFill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err="1" smtClean="0">
                <a:solidFill>
                  <a:schemeClr val="tx1"/>
                </a:solidFill>
              </a:rPr>
              <a:t>Risiken</a:t>
            </a:r>
            <a:endParaRPr lang="en-GB" sz="1000" dirty="0" smtClean="0">
              <a:solidFill>
                <a:schemeClr val="tx1"/>
              </a:solidFill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err="1" smtClean="0">
                <a:solidFill>
                  <a:schemeClr val="tx1"/>
                </a:solidFill>
              </a:rPr>
              <a:t>Projekttools</a:t>
            </a:r>
            <a:endParaRPr lang="en-GB" sz="1000" dirty="0" smtClean="0">
              <a:solidFill>
                <a:schemeClr val="tx1"/>
              </a:solidFill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err="1" smtClean="0">
                <a:solidFill>
                  <a:schemeClr val="tx1"/>
                </a:solidFill>
              </a:rPr>
              <a:t>Statistiken</a:t>
            </a:r>
            <a:r>
              <a:rPr lang="en-GB" sz="800" dirty="0" smtClean="0">
                <a:solidFill>
                  <a:schemeClr val="tx1"/>
                </a:solidFill>
              </a:rPr>
              <a:t/>
            </a:r>
            <a:br>
              <a:rPr lang="en-GB" sz="800" dirty="0" smtClean="0">
                <a:solidFill>
                  <a:schemeClr val="tx1"/>
                </a:solidFill>
              </a:rPr>
            </a:br>
            <a:endParaRPr lang="en-GB" sz="400" dirty="0" smtClean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  <a:buClr>
                <a:schemeClr val="tx1"/>
              </a:buClr>
              <a:buFont typeface="Verdana" charset="0"/>
              <a:buChar char="»"/>
              <a:defRPr/>
            </a:pPr>
            <a:r>
              <a:rPr lang="en-GB" sz="1200" dirty="0" err="1" smtClean="0">
                <a:solidFill>
                  <a:schemeClr val="tx1"/>
                </a:solidFill>
              </a:rPr>
              <a:t>Rückblick</a:t>
            </a:r>
            <a:endParaRPr lang="en-GB" sz="1200" dirty="0">
              <a:solidFill>
                <a:schemeClr val="tx1"/>
              </a:solidFill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smtClean="0">
                <a:solidFill>
                  <a:schemeClr val="tx1"/>
                </a:solidFill>
              </a:rPr>
              <a:t>Positives</a:t>
            </a:r>
            <a:endParaRPr lang="en-GB" sz="1000" dirty="0">
              <a:solidFill>
                <a:schemeClr val="tx1"/>
              </a:solidFill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smtClean="0">
                <a:solidFill>
                  <a:schemeClr val="tx1"/>
                </a:solidFill>
              </a:rPr>
              <a:t>Negatives</a:t>
            </a:r>
            <a:endParaRPr lang="en-GB" sz="1000" dirty="0" smtClean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1486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2051721" y="188641"/>
            <a:ext cx="6984776" cy="6409010"/>
          </a:xfrm>
          <a:prstGeom prst="rect">
            <a:avLst/>
          </a:prstGeom>
          <a:solidFill>
            <a:srgbClr val="FFFFFF">
              <a:alpha val="80000"/>
            </a:srgbClr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>
              <a:cs typeface="Lucida Sans Unicode" charset="0"/>
            </a:endParaRPr>
          </a:p>
        </p:txBody>
      </p:sp>
      <p:sp>
        <p:nvSpPr>
          <p:cNvPr id="14" name="Text Box 4"/>
          <p:cNvSpPr txBox="1">
            <a:spLocks noChangeArrowheads="1"/>
          </p:cNvSpPr>
          <p:nvPr/>
        </p:nvSpPr>
        <p:spPr bwMode="auto">
          <a:xfrm>
            <a:off x="2189817" y="352424"/>
            <a:ext cx="6769100" cy="371513"/>
          </a:xfrm>
          <a:prstGeom prst="rect">
            <a:avLst/>
          </a:prstGeom>
          <a:solidFill>
            <a:srgbClr val="FFFFFF">
              <a:alpha val="20000"/>
            </a:srgbClr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Lucida Sans Unicode" charset="0"/>
              </a:defRPr>
            </a:lvl1pPr>
            <a:lvl2pPr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2pPr>
            <a:lvl3pPr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3pPr>
            <a:lvl4pPr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4pPr>
            <a:lvl5pPr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5pPr>
            <a:lvl6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6pPr>
            <a:lvl7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7pPr>
            <a:lvl8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8pPr>
            <a:lvl9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9pPr>
          </a:lstStyle>
          <a:p>
            <a:pPr eaLnBrk="1" hangingPunct="1">
              <a:lnSpc>
                <a:spcPct val="100000"/>
              </a:lnSpc>
              <a:buClr>
                <a:srgbClr val="FFFFFF"/>
              </a:buClr>
              <a:defRPr/>
            </a:pPr>
            <a:r>
              <a:rPr lang="en-GB" b="1" dirty="0" smtClean="0"/>
              <a:t>Model </a:t>
            </a:r>
            <a:r>
              <a:rPr lang="en-GB" b="1" dirty="0" smtClean="0">
                <a:solidFill>
                  <a:srgbClr val="000000">
                    <a:alpha val="50000"/>
                  </a:srgbClr>
                </a:solidFill>
              </a:rPr>
              <a:t>– View – Controller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2231232" y="836712"/>
            <a:ext cx="6589240" cy="458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de-DE" sz="3200" dirty="0" smtClean="0"/>
              <a:t>Schnittstelle zu DB</a:t>
            </a:r>
          </a:p>
          <a:p>
            <a:pPr marL="742950" lvl="1" indent="-285750">
              <a:lnSpc>
                <a:spcPct val="150000"/>
              </a:lnSpc>
              <a:buFont typeface="Arial"/>
              <a:buChar char="•"/>
            </a:pPr>
            <a:r>
              <a:rPr lang="de-DE" sz="3200" dirty="0" smtClean="0"/>
              <a:t>Deklaration (</a:t>
            </a:r>
            <a:r>
              <a:rPr lang="de-DE" sz="3200" dirty="0" err="1" smtClean="0"/>
              <a:t>Web.config</a:t>
            </a:r>
            <a:r>
              <a:rPr lang="de-DE" sz="3200" dirty="0" smtClean="0"/>
              <a:t>)</a:t>
            </a:r>
            <a:endParaRPr lang="de-DE" sz="3200" dirty="0"/>
          </a:p>
          <a:p>
            <a:pPr>
              <a:spcBef>
                <a:spcPts val="1200"/>
              </a:spcBef>
            </a:pPr>
            <a:r>
              <a:rPr lang="de-DE" sz="1600" dirty="0">
                <a:latin typeface="Consolas"/>
                <a:cs typeface="Consolas"/>
              </a:rPr>
              <a:t>&lt;</a:t>
            </a:r>
            <a:r>
              <a:rPr lang="de-DE" sz="1600" dirty="0" err="1">
                <a:latin typeface="Consolas"/>
                <a:cs typeface="Consolas"/>
              </a:rPr>
              <a:t>connectionStrings</a:t>
            </a:r>
            <a:r>
              <a:rPr lang="de-DE" sz="1600" dirty="0">
                <a:latin typeface="Consolas"/>
                <a:cs typeface="Consolas"/>
              </a:rPr>
              <a:t>&gt;</a:t>
            </a:r>
          </a:p>
          <a:p>
            <a:pPr>
              <a:tabLst>
                <a:tab pos="266700" algn="l"/>
              </a:tabLst>
            </a:pPr>
            <a:r>
              <a:rPr lang="de-DE" sz="1600" dirty="0" smtClean="0">
                <a:latin typeface="Consolas"/>
                <a:cs typeface="Consolas"/>
              </a:rPr>
              <a:t>	&lt;</a:t>
            </a:r>
            <a:r>
              <a:rPr lang="de-DE" sz="1600" dirty="0" err="1">
                <a:latin typeface="Consolas"/>
                <a:cs typeface="Consolas"/>
              </a:rPr>
              <a:t>add</a:t>
            </a:r>
            <a:r>
              <a:rPr lang="de-DE" sz="1600" dirty="0">
                <a:latin typeface="Consolas"/>
                <a:cs typeface="Consolas"/>
              </a:rPr>
              <a:t> </a:t>
            </a:r>
            <a:r>
              <a:rPr lang="de-DE" sz="1600" dirty="0" err="1">
                <a:latin typeface="Consolas"/>
                <a:cs typeface="Consolas"/>
              </a:rPr>
              <a:t>name</a:t>
            </a:r>
            <a:r>
              <a:rPr lang="de-DE" sz="1600" dirty="0">
                <a:latin typeface="Consolas"/>
                <a:cs typeface="Consolas"/>
              </a:rPr>
              <a:t>="</a:t>
            </a:r>
            <a:r>
              <a:rPr lang="de-DE" sz="1600" b="1" dirty="0">
                <a:latin typeface="Consolas"/>
                <a:cs typeface="Consolas"/>
              </a:rPr>
              <a:t>wt4uDBContext</a:t>
            </a:r>
            <a:r>
              <a:rPr lang="de-DE" sz="1600" dirty="0">
                <a:latin typeface="Consolas"/>
                <a:cs typeface="Consolas"/>
              </a:rPr>
              <a:t>" </a:t>
            </a:r>
            <a:r>
              <a:rPr lang="de-DE" sz="1600" dirty="0" smtClean="0">
                <a:latin typeface="Consolas"/>
                <a:cs typeface="Consolas"/>
              </a:rPr>
              <a:t>	</a:t>
            </a:r>
            <a:r>
              <a:rPr lang="de-DE" sz="1600" dirty="0" err="1" smtClean="0">
                <a:latin typeface="Consolas"/>
                <a:cs typeface="Consolas"/>
              </a:rPr>
              <a:t>connectionString</a:t>
            </a:r>
            <a:r>
              <a:rPr lang="de-DE" sz="1600" dirty="0">
                <a:latin typeface="Consolas"/>
                <a:cs typeface="Consolas"/>
              </a:rPr>
              <a:t>="</a:t>
            </a:r>
            <a:r>
              <a:rPr lang="de-DE" sz="1600" dirty="0" err="1" smtClean="0">
                <a:latin typeface="Consolas"/>
                <a:cs typeface="Consolas"/>
              </a:rPr>
              <a:t>DataSource</a:t>
            </a:r>
            <a:r>
              <a:rPr lang="de-DE" sz="1600" dirty="0" smtClean="0">
                <a:latin typeface="Consolas"/>
                <a:cs typeface="Consolas"/>
              </a:rPr>
              <a:t>=152.96.56.77\</a:t>
            </a:r>
            <a:r>
              <a:rPr lang="de-DE" sz="1600" dirty="0" err="1" smtClean="0">
                <a:latin typeface="Consolas"/>
                <a:cs typeface="Consolas"/>
              </a:rPr>
              <a:t>SQLExpress</a:t>
            </a:r>
            <a:r>
              <a:rPr lang="de-DE" sz="1600" dirty="0" smtClean="0">
                <a:latin typeface="Consolas"/>
                <a:cs typeface="Consolas"/>
              </a:rPr>
              <a:t>,	40001</a:t>
            </a:r>
            <a:r>
              <a:rPr lang="de-DE" sz="1600" dirty="0">
                <a:latin typeface="Consolas"/>
                <a:cs typeface="Consolas"/>
              </a:rPr>
              <a:t>;Database=</a:t>
            </a:r>
            <a:r>
              <a:rPr lang="de-DE" sz="1600" dirty="0" smtClean="0">
                <a:latin typeface="Consolas"/>
                <a:cs typeface="Consolas"/>
              </a:rPr>
              <a:t>wt4u;</a:t>
            </a:r>
            <a:r>
              <a:rPr lang="de-DE" sz="1600" dirty="0">
                <a:latin typeface="Consolas"/>
                <a:cs typeface="Consolas"/>
              </a:rPr>
              <a:t>User </a:t>
            </a:r>
            <a:r>
              <a:rPr lang="de-DE" sz="1600" dirty="0" err="1">
                <a:latin typeface="Consolas"/>
                <a:cs typeface="Consolas"/>
              </a:rPr>
              <a:t>Id</a:t>
            </a:r>
            <a:r>
              <a:rPr lang="de-DE" sz="1600" dirty="0">
                <a:latin typeface="Consolas"/>
                <a:cs typeface="Consolas"/>
              </a:rPr>
              <a:t>=wt4u;Password</a:t>
            </a:r>
            <a:r>
              <a:rPr lang="de-DE" sz="1600" dirty="0" smtClean="0">
                <a:latin typeface="Consolas"/>
                <a:cs typeface="Consolas"/>
              </a:rPr>
              <a:t>=***;</a:t>
            </a:r>
            <a:r>
              <a:rPr lang="de-DE" sz="1600" dirty="0">
                <a:latin typeface="Consolas"/>
                <a:cs typeface="Consolas"/>
              </a:rPr>
              <a:t>" </a:t>
            </a:r>
            <a:r>
              <a:rPr lang="de-DE" sz="1600" dirty="0" smtClean="0">
                <a:latin typeface="Consolas"/>
                <a:cs typeface="Consolas"/>
              </a:rPr>
              <a:t>	</a:t>
            </a:r>
            <a:r>
              <a:rPr lang="de-DE" sz="1600" dirty="0" err="1" smtClean="0">
                <a:latin typeface="Consolas"/>
                <a:cs typeface="Consolas"/>
              </a:rPr>
              <a:t>providerName</a:t>
            </a:r>
            <a:r>
              <a:rPr lang="de-DE" sz="1600" dirty="0">
                <a:latin typeface="Consolas"/>
                <a:cs typeface="Consolas"/>
              </a:rPr>
              <a:t>="</a:t>
            </a:r>
            <a:r>
              <a:rPr lang="de-DE" sz="1600" dirty="0" err="1">
                <a:latin typeface="Consolas"/>
                <a:cs typeface="Consolas"/>
              </a:rPr>
              <a:t>System.Data.SqlClient</a:t>
            </a:r>
            <a:r>
              <a:rPr lang="de-DE" sz="1600" dirty="0">
                <a:latin typeface="Consolas"/>
                <a:cs typeface="Consolas"/>
              </a:rPr>
              <a:t>" /&gt;</a:t>
            </a:r>
          </a:p>
          <a:p>
            <a:r>
              <a:rPr lang="de-DE" sz="1600" dirty="0" smtClean="0">
                <a:latin typeface="Consolas"/>
                <a:cs typeface="Consolas"/>
              </a:rPr>
              <a:t>&lt;</a:t>
            </a:r>
            <a:r>
              <a:rPr lang="de-DE" sz="1600" dirty="0">
                <a:latin typeface="Consolas"/>
                <a:cs typeface="Consolas"/>
              </a:rPr>
              <a:t>/</a:t>
            </a:r>
            <a:r>
              <a:rPr lang="de-DE" sz="1600" dirty="0" err="1">
                <a:latin typeface="Consolas"/>
                <a:cs typeface="Consolas"/>
              </a:rPr>
              <a:t>connectionStrings</a:t>
            </a:r>
            <a:r>
              <a:rPr lang="de-DE" sz="1600" dirty="0" smtClean="0">
                <a:latin typeface="Consolas"/>
                <a:cs typeface="Consolas"/>
              </a:rPr>
              <a:t>&gt;</a:t>
            </a:r>
          </a:p>
          <a:p>
            <a:endParaRPr lang="de-DE" sz="1000" dirty="0" smtClean="0">
              <a:latin typeface="Consolas"/>
              <a:cs typeface="Consolas"/>
            </a:endParaRPr>
          </a:p>
          <a:p>
            <a:pPr marL="914400" lvl="1" indent="-457200">
              <a:buFont typeface="Arial"/>
              <a:buChar char="•"/>
            </a:pPr>
            <a:r>
              <a:rPr lang="de-DE" sz="3200" dirty="0" smtClean="0"/>
              <a:t>Zugriff</a:t>
            </a:r>
            <a:endParaRPr lang="de-DE" sz="1600" b="1" dirty="0">
              <a:cs typeface="Consolas"/>
            </a:endParaRPr>
          </a:p>
          <a:p>
            <a:pPr>
              <a:spcBef>
                <a:spcPts val="1200"/>
              </a:spcBef>
            </a:pPr>
            <a:r>
              <a:rPr lang="de-DE" sz="1600" dirty="0">
                <a:latin typeface="Consolas"/>
                <a:cs typeface="Consolas"/>
              </a:rPr>
              <a:t>private </a:t>
            </a:r>
            <a:r>
              <a:rPr lang="de-DE" sz="1600" b="1" dirty="0">
                <a:latin typeface="Consolas"/>
                <a:cs typeface="Consolas"/>
              </a:rPr>
              <a:t>wt4uDBContext</a:t>
            </a:r>
            <a:r>
              <a:rPr lang="de-DE" sz="1600" dirty="0">
                <a:latin typeface="Consolas"/>
                <a:cs typeface="Consolas"/>
              </a:rPr>
              <a:t> </a:t>
            </a:r>
            <a:r>
              <a:rPr lang="de-DE" sz="1600" dirty="0" err="1">
                <a:latin typeface="Consolas"/>
                <a:cs typeface="Consolas"/>
              </a:rPr>
              <a:t>Db</a:t>
            </a:r>
            <a:r>
              <a:rPr lang="de-DE" sz="1600" dirty="0" smtClean="0">
                <a:latin typeface="Consolas"/>
                <a:cs typeface="Consolas"/>
              </a:rPr>
              <a:t>;</a:t>
            </a:r>
          </a:p>
          <a:p>
            <a:r>
              <a:rPr lang="de-DE" sz="1600" dirty="0" err="1">
                <a:latin typeface="Consolas"/>
                <a:cs typeface="Consolas"/>
              </a:rPr>
              <a:t>Db.Projects.Where</a:t>
            </a:r>
            <a:r>
              <a:rPr lang="de-DE" sz="1600" dirty="0">
                <a:latin typeface="Consolas"/>
                <a:cs typeface="Consolas"/>
              </a:rPr>
              <a:t>(p =&gt; </a:t>
            </a:r>
            <a:r>
              <a:rPr lang="de-DE" sz="1600" dirty="0" err="1">
                <a:latin typeface="Consolas"/>
                <a:cs typeface="Consolas"/>
              </a:rPr>
              <a:t>p.ProjectId</a:t>
            </a:r>
            <a:r>
              <a:rPr lang="de-DE" sz="1600" dirty="0">
                <a:latin typeface="Consolas"/>
                <a:cs typeface="Consolas"/>
              </a:rPr>
              <a:t> == 1);</a:t>
            </a:r>
            <a:endParaRPr lang="de-DE" sz="1600" dirty="0" smtClean="0">
              <a:latin typeface="Consolas"/>
              <a:cs typeface="Consolas"/>
            </a:endParaRPr>
          </a:p>
          <a:p>
            <a:endParaRPr lang="de-DE" sz="1600" dirty="0">
              <a:latin typeface="Consolas"/>
              <a:cs typeface="Consolas"/>
            </a:endParaRPr>
          </a:p>
        </p:txBody>
      </p:sp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179388" y="1117600"/>
            <a:ext cx="1800324" cy="46502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Lucida Sans Unicode" charset="0"/>
              </a:defRPr>
            </a:lvl1pPr>
            <a:lvl2pPr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2pPr>
            <a:lvl3pPr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3pPr>
            <a:lvl4pPr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4pPr>
            <a:lvl5pPr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5pPr>
            <a:lvl6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6pPr>
            <a:lvl7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7pPr>
            <a:lvl8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8pPr>
            <a:lvl9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9pPr>
          </a:lstStyle>
          <a:p>
            <a:pPr eaLnBrk="1" hangingPunct="1">
              <a:lnSpc>
                <a:spcPct val="100000"/>
              </a:lnSpc>
              <a:buClr>
                <a:schemeClr val="tx1"/>
              </a:buClr>
              <a:buFont typeface="Verdana" charset="0"/>
              <a:buChar char="»"/>
              <a:defRPr/>
            </a:pPr>
            <a:r>
              <a:rPr lang="en-GB" sz="1200" b="1" dirty="0" smtClean="0">
                <a:solidFill>
                  <a:schemeClr val="tx1"/>
                </a:solidFill>
                <a:latin typeface="+mn-lt"/>
              </a:rPr>
              <a:t> </a:t>
            </a:r>
            <a:r>
              <a:rPr lang="en-GB" sz="1200" dirty="0" smtClean="0">
                <a:solidFill>
                  <a:schemeClr val="tx1"/>
                </a:solidFill>
                <a:latin typeface="+mn-lt"/>
              </a:rPr>
              <a:t>Was </a:t>
            </a:r>
            <a:r>
              <a:rPr lang="en-GB" sz="1200" dirty="0" err="1" smtClean="0">
                <a:solidFill>
                  <a:schemeClr val="tx1"/>
                </a:solidFill>
                <a:latin typeface="+mn-lt"/>
              </a:rPr>
              <a:t>ist</a:t>
            </a:r>
            <a:r>
              <a:rPr lang="en-GB" sz="1200" dirty="0" smtClean="0">
                <a:solidFill>
                  <a:schemeClr val="tx1"/>
                </a:solidFill>
                <a:latin typeface="+mn-lt"/>
              </a:rPr>
              <a:t> wt4u?</a:t>
            </a:r>
          </a:p>
          <a:p>
            <a:pPr eaLnBrk="1" hangingPunct="1">
              <a:lnSpc>
                <a:spcPct val="100000"/>
              </a:lnSpc>
              <a:buClr>
                <a:schemeClr val="tx1"/>
              </a:buClr>
              <a:buFont typeface="Verdana" charset="0"/>
              <a:buNone/>
              <a:defRPr/>
            </a:pPr>
            <a:endParaRPr lang="en-GB" sz="400" b="1" dirty="0" smtClean="0">
              <a:solidFill>
                <a:schemeClr val="tx1"/>
              </a:solidFill>
              <a:latin typeface="+mn-lt"/>
            </a:endParaRPr>
          </a:p>
          <a:p>
            <a:pPr eaLnBrk="1" hangingPunct="1">
              <a:lnSpc>
                <a:spcPct val="100000"/>
              </a:lnSpc>
              <a:buClr>
                <a:schemeClr val="tx1"/>
              </a:buClr>
              <a:buFont typeface="Verdana" charset="0"/>
              <a:buChar char="»"/>
              <a:defRPr/>
            </a:pPr>
            <a:r>
              <a:rPr lang="en-GB" sz="1200" dirty="0" smtClean="0">
                <a:solidFill>
                  <a:schemeClr val="tx1"/>
                </a:solidFill>
                <a:latin typeface="+mn-lt"/>
              </a:rPr>
              <a:t> Demo</a:t>
            </a:r>
          </a:p>
          <a:p>
            <a:pPr eaLnBrk="1" hangingPunct="1">
              <a:lnSpc>
                <a:spcPct val="100000"/>
              </a:lnSpc>
              <a:buClr>
                <a:schemeClr val="tx1"/>
              </a:buClr>
              <a:buFont typeface="Verdana" charset="0"/>
              <a:buNone/>
              <a:defRPr/>
            </a:pPr>
            <a:r>
              <a:rPr lang="en-GB" sz="400" dirty="0" smtClean="0">
                <a:solidFill>
                  <a:schemeClr val="tx1"/>
                </a:solidFill>
                <a:latin typeface="+mn-lt"/>
              </a:rPr>
              <a:t> </a:t>
            </a:r>
          </a:p>
          <a:p>
            <a:pPr eaLnBrk="1" hangingPunct="1">
              <a:lnSpc>
                <a:spcPct val="100000"/>
              </a:lnSpc>
              <a:buClr>
                <a:schemeClr val="tx1"/>
              </a:buClr>
              <a:buFont typeface="Verdana" charset="0"/>
              <a:buChar char="»"/>
              <a:defRPr/>
            </a:pPr>
            <a:r>
              <a:rPr lang="en-GB" sz="1200" dirty="0" smtClean="0">
                <a:solidFill>
                  <a:schemeClr val="tx1"/>
                </a:solidFill>
                <a:latin typeface="+mn-lt"/>
              </a:rPr>
              <a:t> </a:t>
            </a:r>
            <a:r>
              <a:rPr lang="en-GB" sz="1200" dirty="0" err="1" smtClean="0">
                <a:solidFill>
                  <a:schemeClr val="tx1"/>
                </a:solidFill>
                <a:latin typeface="+mn-lt"/>
              </a:rPr>
              <a:t>Architektur</a:t>
            </a:r>
            <a:endParaRPr lang="en-GB" sz="1200" dirty="0" smtClean="0">
              <a:solidFill>
                <a:schemeClr val="tx1"/>
              </a:solidFill>
              <a:latin typeface="+mn-lt"/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err="1" smtClean="0">
                <a:solidFill>
                  <a:schemeClr val="tx1"/>
                </a:solidFill>
                <a:latin typeface="+mn-lt"/>
              </a:rPr>
              <a:t>Systemübersicht</a:t>
            </a:r>
            <a:endParaRPr lang="en-GB" sz="1000" dirty="0" smtClean="0">
              <a:solidFill>
                <a:schemeClr val="tx1"/>
              </a:solidFill>
              <a:latin typeface="+mn-lt"/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err="1" smtClean="0">
                <a:solidFill>
                  <a:schemeClr val="tx1"/>
                </a:solidFill>
                <a:latin typeface="+mn-lt"/>
              </a:rPr>
              <a:t>Technologien</a:t>
            </a:r>
            <a:endParaRPr lang="en-GB" sz="1000" dirty="0" smtClean="0">
              <a:solidFill>
                <a:schemeClr val="tx1"/>
              </a:solidFill>
              <a:latin typeface="+mn-lt"/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smtClean="0">
                <a:solidFill>
                  <a:schemeClr val="tx1"/>
                </a:solidFill>
                <a:latin typeface="+mn-lt"/>
              </a:rPr>
              <a:t>Server</a:t>
            </a: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smtClean="0">
                <a:solidFill>
                  <a:schemeClr val="tx1"/>
                </a:solidFill>
                <a:latin typeface="+mn-lt"/>
              </a:rPr>
              <a:t>UML-</a:t>
            </a:r>
            <a:r>
              <a:rPr lang="en-GB" sz="1000" dirty="0" err="1" smtClean="0">
                <a:solidFill>
                  <a:schemeClr val="tx1"/>
                </a:solidFill>
                <a:latin typeface="+mn-lt"/>
              </a:rPr>
              <a:t>Diagramme</a:t>
            </a:r>
            <a:endParaRPr lang="en-GB" sz="1000" dirty="0" smtClean="0">
              <a:solidFill>
                <a:schemeClr val="tx1"/>
              </a:solidFill>
              <a:latin typeface="+mn-lt"/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b="1" dirty="0" smtClean="0">
                <a:solidFill>
                  <a:srgbClr val="FF0000"/>
                </a:solidFill>
                <a:latin typeface="+mn-lt"/>
              </a:rPr>
              <a:t>Implementation MVC</a:t>
            </a: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err="1" smtClean="0">
                <a:solidFill>
                  <a:schemeClr val="tx1"/>
                </a:solidFill>
                <a:latin typeface="+mn-lt"/>
              </a:rPr>
              <a:t>BusinessLogic</a:t>
            </a:r>
            <a:endParaRPr lang="en-GB" sz="1000" dirty="0" smtClean="0">
              <a:solidFill>
                <a:schemeClr val="tx1"/>
              </a:solidFill>
              <a:latin typeface="+mn-lt"/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smtClean="0">
                <a:solidFill>
                  <a:schemeClr val="tx1"/>
                </a:solidFill>
                <a:latin typeface="+mn-lt"/>
              </a:rPr>
              <a:t>GET-Request</a:t>
            </a: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smtClean="0">
                <a:solidFill>
                  <a:schemeClr val="tx1"/>
                </a:solidFill>
                <a:latin typeface="+mn-lt"/>
              </a:rPr>
              <a:t>Exception Handling</a:t>
            </a: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err="1" smtClean="0">
                <a:solidFill>
                  <a:schemeClr val="tx1"/>
                </a:solidFill>
                <a:latin typeface="+mn-lt"/>
              </a:rPr>
              <a:t>Benutzerverwaltung</a:t>
            </a:r>
            <a:endParaRPr lang="en-GB" sz="1000" dirty="0" smtClean="0">
              <a:solidFill>
                <a:schemeClr val="tx1"/>
              </a:solidFill>
              <a:latin typeface="+mn-lt"/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smtClean="0">
                <a:solidFill>
                  <a:schemeClr val="tx1"/>
                </a:solidFill>
                <a:latin typeface="+mn-lt"/>
              </a:rPr>
              <a:t>Security</a:t>
            </a: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smtClean="0">
                <a:solidFill>
                  <a:schemeClr val="tx1"/>
                </a:solidFill>
                <a:latin typeface="+mn-lt"/>
              </a:rPr>
              <a:t>Transactions</a:t>
            </a: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err="1" smtClean="0">
                <a:solidFill>
                  <a:schemeClr val="tx1"/>
                </a:solidFill>
                <a:latin typeface="+mn-lt"/>
              </a:rPr>
              <a:t>Javascript</a:t>
            </a:r>
            <a:endParaRPr lang="en-GB" sz="1000" dirty="0" smtClean="0">
              <a:solidFill>
                <a:schemeClr val="tx1"/>
              </a:solidFill>
              <a:latin typeface="+mn-lt"/>
            </a:endParaRPr>
          </a:p>
          <a:p>
            <a:pPr eaLnBrk="1" hangingPunct="1">
              <a:lnSpc>
                <a:spcPct val="100000"/>
              </a:lnSpc>
              <a:buClr>
                <a:schemeClr val="tx1"/>
              </a:buClr>
              <a:buFont typeface="Verdana" charset="0"/>
              <a:buChar char="»"/>
              <a:defRPr/>
            </a:pPr>
            <a:endParaRPr lang="en-GB" sz="400" dirty="0" smtClean="0">
              <a:solidFill>
                <a:schemeClr val="tx1"/>
              </a:solidFill>
              <a:latin typeface="+mn-lt"/>
            </a:endParaRPr>
          </a:p>
          <a:p>
            <a:pPr eaLnBrk="1" hangingPunct="1">
              <a:lnSpc>
                <a:spcPct val="100000"/>
              </a:lnSpc>
              <a:buClr>
                <a:schemeClr val="tx1"/>
              </a:buClr>
              <a:buFont typeface="Verdana" charset="0"/>
              <a:buChar char="»"/>
              <a:defRPr/>
            </a:pPr>
            <a:r>
              <a:rPr lang="en-GB" sz="1200" dirty="0" err="1" smtClean="0">
                <a:solidFill>
                  <a:schemeClr val="tx1"/>
                </a:solidFill>
                <a:latin typeface="+mn-lt"/>
              </a:rPr>
              <a:t>Qualitätsmanagement</a:t>
            </a:r>
            <a:endParaRPr lang="en-GB" sz="1200" dirty="0" smtClean="0">
              <a:solidFill>
                <a:schemeClr val="tx1"/>
              </a:solidFill>
              <a:latin typeface="+mn-lt"/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err="1" smtClean="0">
                <a:solidFill>
                  <a:schemeClr val="tx1"/>
                </a:solidFill>
              </a:rPr>
              <a:t>Massnahmen</a:t>
            </a:r>
            <a:endParaRPr lang="en-GB" sz="1000" dirty="0" smtClean="0">
              <a:solidFill>
                <a:schemeClr val="tx1"/>
              </a:solidFill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smtClean="0">
                <a:solidFill>
                  <a:schemeClr val="tx1"/>
                </a:solidFill>
              </a:rPr>
              <a:t>Testing</a:t>
            </a: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err="1" smtClean="0">
                <a:solidFill>
                  <a:schemeClr val="tx1"/>
                </a:solidFill>
              </a:rPr>
              <a:t>Metriken</a:t>
            </a:r>
            <a:endParaRPr lang="en-GB" sz="1000" dirty="0" smtClean="0">
              <a:solidFill>
                <a:schemeClr val="tx1"/>
              </a:solidFill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smtClean="0">
                <a:solidFill>
                  <a:schemeClr val="tx1"/>
                </a:solidFill>
              </a:rPr>
              <a:t>Usability Test</a:t>
            </a:r>
            <a:r>
              <a:rPr lang="en-GB" sz="800" dirty="0" smtClean="0">
                <a:solidFill>
                  <a:schemeClr val="tx1"/>
                </a:solidFill>
              </a:rPr>
              <a:t/>
            </a:r>
            <a:br>
              <a:rPr lang="en-GB" sz="800" dirty="0" smtClean="0">
                <a:solidFill>
                  <a:schemeClr val="tx1"/>
                </a:solidFill>
              </a:rPr>
            </a:br>
            <a:endParaRPr lang="en-GB" sz="400" dirty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  <a:buClr>
                <a:schemeClr val="tx1"/>
              </a:buClr>
              <a:buFont typeface="Verdana" charset="0"/>
              <a:buChar char="»"/>
              <a:defRPr/>
            </a:pPr>
            <a:r>
              <a:rPr lang="en-GB" sz="1200" dirty="0" err="1" smtClean="0">
                <a:solidFill>
                  <a:schemeClr val="tx1"/>
                </a:solidFill>
              </a:rPr>
              <a:t>Projektmanagement</a:t>
            </a:r>
            <a:endParaRPr lang="en-GB" sz="1200" dirty="0">
              <a:solidFill>
                <a:schemeClr val="tx1"/>
              </a:solidFill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err="1" smtClean="0">
                <a:solidFill>
                  <a:schemeClr val="tx1"/>
                </a:solidFill>
              </a:rPr>
              <a:t>Projektplan</a:t>
            </a:r>
            <a:endParaRPr lang="en-GB" sz="1000" dirty="0" smtClean="0">
              <a:solidFill>
                <a:schemeClr val="tx1"/>
              </a:solidFill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err="1" smtClean="0">
                <a:solidFill>
                  <a:schemeClr val="tx1"/>
                </a:solidFill>
              </a:rPr>
              <a:t>Risiken</a:t>
            </a:r>
            <a:endParaRPr lang="en-GB" sz="1000" dirty="0" smtClean="0">
              <a:solidFill>
                <a:schemeClr val="tx1"/>
              </a:solidFill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err="1" smtClean="0">
                <a:solidFill>
                  <a:schemeClr val="tx1"/>
                </a:solidFill>
              </a:rPr>
              <a:t>Projekttools</a:t>
            </a:r>
            <a:endParaRPr lang="en-GB" sz="1000" dirty="0" smtClean="0">
              <a:solidFill>
                <a:schemeClr val="tx1"/>
              </a:solidFill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err="1" smtClean="0">
                <a:solidFill>
                  <a:schemeClr val="tx1"/>
                </a:solidFill>
              </a:rPr>
              <a:t>Statistiken</a:t>
            </a:r>
            <a:r>
              <a:rPr lang="en-GB" sz="800" dirty="0" smtClean="0">
                <a:solidFill>
                  <a:schemeClr val="tx1"/>
                </a:solidFill>
              </a:rPr>
              <a:t/>
            </a:r>
            <a:br>
              <a:rPr lang="en-GB" sz="800" dirty="0" smtClean="0">
                <a:solidFill>
                  <a:schemeClr val="tx1"/>
                </a:solidFill>
              </a:rPr>
            </a:br>
            <a:endParaRPr lang="en-GB" sz="400" dirty="0" smtClean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  <a:buClr>
                <a:schemeClr val="tx1"/>
              </a:buClr>
              <a:buFont typeface="Verdana" charset="0"/>
              <a:buChar char="»"/>
              <a:defRPr/>
            </a:pPr>
            <a:r>
              <a:rPr lang="en-GB" sz="1200" dirty="0" err="1" smtClean="0">
                <a:solidFill>
                  <a:schemeClr val="tx1"/>
                </a:solidFill>
              </a:rPr>
              <a:t>Rückblick</a:t>
            </a:r>
            <a:endParaRPr lang="en-GB" sz="1200" dirty="0">
              <a:solidFill>
                <a:schemeClr val="tx1"/>
              </a:solidFill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smtClean="0">
                <a:solidFill>
                  <a:schemeClr val="tx1"/>
                </a:solidFill>
              </a:rPr>
              <a:t>Positives</a:t>
            </a:r>
            <a:endParaRPr lang="en-GB" sz="1000" dirty="0">
              <a:solidFill>
                <a:schemeClr val="tx1"/>
              </a:solidFill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smtClean="0">
                <a:solidFill>
                  <a:schemeClr val="tx1"/>
                </a:solidFill>
              </a:rPr>
              <a:t>Negatives</a:t>
            </a:r>
            <a:endParaRPr lang="en-GB" sz="1000" dirty="0" smtClean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52412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2051721" y="188641"/>
            <a:ext cx="6984776" cy="6409010"/>
          </a:xfrm>
          <a:prstGeom prst="rect">
            <a:avLst/>
          </a:prstGeom>
          <a:solidFill>
            <a:srgbClr val="FFFFFF">
              <a:alpha val="80000"/>
            </a:srgbClr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>
              <a:cs typeface="Lucida Sans Unicode" charset="0"/>
            </a:endParaRPr>
          </a:p>
        </p:txBody>
      </p:sp>
      <p:sp>
        <p:nvSpPr>
          <p:cNvPr id="14" name="Text Box 4"/>
          <p:cNvSpPr txBox="1">
            <a:spLocks noChangeArrowheads="1"/>
          </p:cNvSpPr>
          <p:nvPr/>
        </p:nvSpPr>
        <p:spPr bwMode="auto">
          <a:xfrm>
            <a:off x="2189817" y="352424"/>
            <a:ext cx="6769100" cy="371513"/>
          </a:xfrm>
          <a:prstGeom prst="rect">
            <a:avLst/>
          </a:prstGeom>
          <a:solidFill>
            <a:srgbClr val="FFFFFF">
              <a:alpha val="20000"/>
            </a:srgbClr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Lucida Sans Unicode" charset="0"/>
              </a:defRPr>
            </a:lvl1pPr>
            <a:lvl2pPr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2pPr>
            <a:lvl3pPr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3pPr>
            <a:lvl4pPr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4pPr>
            <a:lvl5pPr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5pPr>
            <a:lvl6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6pPr>
            <a:lvl7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7pPr>
            <a:lvl8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8pPr>
            <a:lvl9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9pPr>
          </a:lstStyle>
          <a:p>
            <a:pPr eaLnBrk="1" hangingPunct="1">
              <a:lnSpc>
                <a:spcPct val="100000"/>
              </a:lnSpc>
              <a:buClr>
                <a:srgbClr val="FFFFFF"/>
              </a:buClr>
              <a:defRPr/>
            </a:pPr>
            <a:r>
              <a:rPr lang="en-GB" b="1" dirty="0" smtClean="0">
                <a:solidFill>
                  <a:srgbClr val="000000">
                    <a:alpha val="50000"/>
                  </a:srgbClr>
                </a:solidFill>
              </a:rPr>
              <a:t>Model</a:t>
            </a:r>
            <a:r>
              <a:rPr lang="en-GB" b="1" dirty="0" smtClean="0"/>
              <a:t> </a:t>
            </a:r>
            <a:r>
              <a:rPr lang="en-GB" b="1" dirty="0" smtClean="0">
                <a:solidFill>
                  <a:srgbClr val="000000">
                    <a:alpha val="50000"/>
                  </a:srgbClr>
                </a:solidFill>
              </a:rPr>
              <a:t>– View – </a:t>
            </a:r>
            <a:r>
              <a:rPr lang="en-GB" b="1" dirty="0" smtClean="0"/>
              <a:t>Controller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2231232" y="836712"/>
            <a:ext cx="6589240" cy="3939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de-DE" sz="3200" dirty="0" smtClean="0"/>
              <a:t>Verarbeitet HTTP Request</a:t>
            </a:r>
          </a:p>
          <a:p>
            <a:pPr marL="742950" lvl="1" indent="-285750">
              <a:buFont typeface="Arial"/>
              <a:buChar char="•"/>
            </a:pPr>
            <a:r>
              <a:rPr lang="de-DE" sz="3200" dirty="0" smtClean="0"/>
              <a:t>Annotation</a:t>
            </a:r>
          </a:p>
          <a:p>
            <a:pPr marL="1200150" lvl="2" indent="-285750">
              <a:buFont typeface="Arial"/>
              <a:buChar char="•"/>
            </a:pPr>
            <a:r>
              <a:rPr lang="de-DE" sz="3200" dirty="0"/>
              <a:t>[</a:t>
            </a:r>
            <a:r>
              <a:rPr lang="de-DE" sz="3200" dirty="0" err="1" smtClean="0"/>
              <a:t>HttpGet</a:t>
            </a:r>
            <a:r>
              <a:rPr lang="de-DE" sz="3200" dirty="0" smtClean="0"/>
              <a:t>]</a:t>
            </a:r>
          </a:p>
          <a:p>
            <a:pPr marL="1200150" lvl="2" indent="-285750">
              <a:buFont typeface="Arial"/>
              <a:buChar char="•"/>
            </a:pPr>
            <a:r>
              <a:rPr lang="de-DE" sz="3200" dirty="0"/>
              <a:t>[</a:t>
            </a:r>
            <a:r>
              <a:rPr lang="de-DE" sz="3200" dirty="0" err="1"/>
              <a:t>HttpPost</a:t>
            </a:r>
            <a:r>
              <a:rPr lang="de-DE" sz="3200" dirty="0"/>
              <a:t>]</a:t>
            </a:r>
            <a:endParaRPr lang="de-DE" sz="3200" dirty="0" smtClean="0"/>
          </a:p>
          <a:p>
            <a:pPr>
              <a:spcBef>
                <a:spcPts val="1200"/>
              </a:spcBef>
            </a:pPr>
            <a:r>
              <a:rPr lang="de-DE" sz="1600" dirty="0" smtClean="0">
                <a:latin typeface="Consolas"/>
                <a:cs typeface="Consolas"/>
              </a:rPr>
              <a:t>[</a:t>
            </a:r>
            <a:r>
              <a:rPr lang="de-DE" sz="1600" dirty="0" err="1" smtClean="0">
                <a:latin typeface="Consolas"/>
                <a:cs typeface="Consolas"/>
              </a:rPr>
              <a:t>HttpGet</a:t>
            </a:r>
            <a:r>
              <a:rPr lang="de-DE" sz="1600" dirty="0" smtClean="0">
                <a:latin typeface="Consolas"/>
                <a:cs typeface="Consolas"/>
              </a:rPr>
              <a:t>]</a:t>
            </a:r>
          </a:p>
          <a:p>
            <a:r>
              <a:rPr lang="de-DE" sz="1600" dirty="0" err="1" smtClean="0">
                <a:latin typeface="Consolas"/>
                <a:cs typeface="Consolas"/>
              </a:rPr>
              <a:t>public</a:t>
            </a:r>
            <a:r>
              <a:rPr lang="de-DE" sz="1600" dirty="0" smtClean="0">
                <a:latin typeface="Consolas"/>
                <a:cs typeface="Consolas"/>
              </a:rPr>
              <a:t> </a:t>
            </a:r>
            <a:r>
              <a:rPr lang="de-DE" sz="1600" dirty="0" err="1" smtClean="0">
                <a:latin typeface="Consolas"/>
                <a:cs typeface="Consolas"/>
              </a:rPr>
              <a:t>ActionResult</a:t>
            </a:r>
            <a:r>
              <a:rPr lang="de-DE" sz="1600" dirty="0" smtClean="0">
                <a:latin typeface="Consolas"/>
                <a:cs typeface="Consolas"/>
              </a:rPr>
              <a:t> Index()</a:t>
            </a:r>
          </a:p>
          <a:p>
            <a:r>
              <a:rPr lang="de-DE" sz="1600" dirty="0" smtClean="0">
                <a:latin typeface="Consolas"/>
                <a:cs typeface="Consolas"/>
              </a:rPr>
              <a:t>{</a:t>
            </a:r>
          </a:p>
          <a:p>
            <a:pPr>
              <a:tabLst>
                <a:tab pos="444500" algn="l"/>
              </a:tabLst>
            </a:pPr>
            <a:r>
              <a:rPr lang="de-DE" sz="1600" dirty="0" smtClean="0">
                <a:latin typeface="Consolas"/>
                <a:cs typeface="Consolas"/>
              </a:rPr>
              <a:t>	</a:t>
            </a:r>
            <a:r>
              <a:rPr lang="de-DE" sz="1600" b="1" dirty="0" err="1" smtClean="0">
                <a:latin typeface="Consolas"/>
                <a:cs typeface="Consolas"/>
              </a:rPr>
              <a:t>ViewBag.Projects</a:t>
            </a:r>
            <a:r>
              <a:rPr lang="de-DE" sz="1600" dirty="0" smtClean="0">
                <a:latin typeface="Consolas"/>
                <a:cs typeface="Consolas"/>
              </a:rPr>
              <a:t> = </a:t>
            </a:r>
            <a:r>
              <a:rPr lang="de-DE" sz="1600" dirty="0" err="1" smtClean="0">
                <a:latin typeface="Consolas"/>
                <a:cs typeface="Consolas"/>
              </a:rPr>
              <a:t>new</a:t>
            </a:r>
            <a:r>
              <a:rPr lang="de-DE" sz="1600" dirty="0" smtClean="0">
                <a:latin typeface="Consolas"/>
                <a:cs typeface="Consolas"/>
              </a:rPr>
              <a:t> 	</a:t>
            </a:r>
            <a:r>
              <a:rPr lang="de-DE" sz="1600" dirty="0" err="1" smtClean="0">
                <a:latin typeface="Consolas"/>
                <a:cs typeface="Consolas"/>
              </a:rPr>
              <a:t>ProjectAccess</a:t>
            </a:r>
            <a:r>
              <a:rPr lang="de-DE" sz="1600" dirty="0" smtClean="0">
                <a:latin typeface="Consolas"/>
                <a:cs typeface="Consolas"/>
              </a:rPr>
              <a:t>(</a:t>
            </a:r>
            <a:r>
              <a:rPr lang="de-DE" sz="1600" dirty="0" err="1" smtClean="0">
                <a:latin typeface="Consolas"/>
                <a:cs typeface="Consolas"/>
              </a:rPr>
              <a:t>User.Identity.Name</a:t>
            </a:r>
            <a:r>
              <a:rPr lang="de-DE" sz="1600" dirty="0" smtClean="0">
                <a:latin typeface="Consolas"/>
                <a:cs typeface="Consolas"/>
              </a:rPr>
              <a:t>).</a:t>
            </a:r>
            <a:r>
              <a:rPr lang="de-DE" sz="1600" dirty="0" err="1" smtClean="0">
                <a:latin typeface="Consolas"/>
                <a:cs typeface="Consolas"/>
              </a:rPr>
              <a:t>GetAllProjects</a:t>
            </a:r>
            <a:r>
              <a:rPr lang="de-DE" sz="1600" dirty="0" smtClean="0">
                <a:latin typeface="Consolas"/>
                <a:cs typeface="Consolas"/>
              </a:rPr>
              <a:t>();</a:t>
            </a:r>
          </a:p>
          <a:p>
            <a:pPr>
              <a:tabLst>
                <a:tab pos="444500" algn="l"/>
              </a:tabLst>
            </a:pPr>
            <a:r>
              <a:rPr lang="en-US" sz="1600" dirty="0" smtClean="0">
                <a:latin typeface="Consolas"/>
                <a:cs typeface="Consolas"/>
              </a:rPr>
              <a:t>	return View();</a:t>
            </a:r>
          </a:p>
          <a:p>
            <a:r>
              <a:rPr lang="en-US" sz="1600" dirty="0" smtClean="0">
                <a:latin typeface="Consolas"/>
                <a:cs typeface="Consolas"/>
              </a:rPr>
              <a:t>}</a:t>
            </a:r>
            <a:endParaRPr lang="de-DE" sz="1600" dirty="0">
              <a:latin typeface="Consolas"/>
              <a:cs typeface="Consolas"/>
            </a:endParaRPr>
          </a:p>
        </p:txBody>
      </p:sp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179388" y="1117600"/>
            <a:ext cx="1800324" cy="46502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Lucida Sans Unicode" charset="0"/>
              </a:defRPr>
            </a:lvl1pPr>
            <a:lvl2pPr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2pPr>
            <a:lvl3pPr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3pPr>
            <a:lvl4pPr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4pPr>
            <a:lvl5pPr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5pPr>
            <a:lvl6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6pPr>
            <a:lvl7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7pPr>
            <a:lvl8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8pPr>
            <a:lvl9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9pPr>
          </a:lstStyle>
          <a:p>
            <a:pPr eaLnBrk="1" hangingPunct="1">
              <a:lnSpc>
                <a:spcPct val="100000"/>
              </a:lnSpc>
              <a:buClr>
                <a:schemeClr val="tx1"/>
              </a:buClr>
              <a:buFont typeface="Verdana" charset="0"/>
              <a:buChar char="»"/>
              <a:defRPr/>
            </a:pPr>
            <a:r>
              <a:rPr lang="en-GB" sz="1200" b="1" dirty="0" smtClean="0">
                <a:solidFill>
                  <a:schemeClr val="tx1"/>
                </a:solidFill>
                <a:latin typeface="+mn-lt"/>
              </a:rPr>
              <a:t> </a:t>
            </a:r>
            <a:r>
              <a:rPr lang="en-GB" sz="1200" dirty="0" smtClean="0">
                <a:solidFill>
                  <a:schemeClr val="tx1"/>
                </a:solidFill>
                <a:latin typeface="+mn-lt"/>
              </a:rPr>
              <a:t>Was </a:t>
            </a:r>
            <a:r>
              <a:rPr lang="en-GB" sz="1200" dirty="0" err="1" smtClean="0">
                <a:solidFill>
                  <a:schemeClr val="tx1"/>
                </a:solidFill>
                <a:latin typeface="+mn-lt"/>
              </a:rPr>
              <a:t>ist</a:t>
            </a:r>
            <a:r>
              <a:rPr lang="en-GB" sz="1200" dirty="0" smtClean="0">
                <a:solidFill>
                  <a:schemeClr val="tx1"/>
                </a:solidFill>
                <a:latin typeface="+mn-lt"/>
              </a:rPr>
              <a:t> wt4u?</a:t>
            </a:r>
          </a:p>
          <a:p>
            <a:pPr eaLnBrk="1" hangingPunct="1">
              <a:lnSpc>
                <a:spcPct val="100000"/>
              </a:lnSpc>
              <a:buClr>
                <a:schemeClr val="tx1"/>
              </a:buClr>
              <a:buFont typeface="Verdana" charset="0"/>
              <a:buNone/>
              <a:defRPr/>
            </a:pPr>
            <a:endParaRPr lang="en-GB" sz="400" b="1" dirty="0" smtClean="0">
              <a:solidFill>
                <a:schemeClr val="tx1"/>
              </a:solidFill>
              <a:latin typeface="+mn-lt"/>
            </a:endParaRPr>
          </a:p>
          <a:p>
            <a:pPr eaLnBrk="1" hangingPunct="1">
              <a:lnSpc>
                <a:spcPct val="100000"/>
              </a:lnSpc>
              <a:buClr>
                <a:schemeClr val="tx1"/>
              </a:buClr>
              <a:buFont typeface="Verdana" charset="0"/>
              <a:buChar char="»"/>
              <a:defRPr/>
            </a:pPr>
            <a:r>
              <a:rPr lang="en-GB" sz="1200" dirty="0" smtClean="0">
                <a:solidFill>
                  <a:schemeClr val="tx1"/>
                </a:solidFill>
                <a:latin typeface="+mn-lt"/>
              </a:rPr>
              <a:t> Demo</a:t>
            </a:r>
          </a:p>
          <a:p>
            <a:pPr eaLnBrk="1" hangingPunct="1">
              <a:lnSpc>
                <a:spcPct val="100000"/>
              </a:lnSpc>
              <a:buClr>
                <a:schemeClr val="tx1"/>
              </a:buClr>
              <a:buFont typeface="Verdana" charset="0"/>
              <a:buNone/>
              <a:defRPr/>
            </a:pPr>
            <a:r>
              <a:rPr lang="en-GB" sz="400" dirty="0" smtClean="0">
                <a:solidFill>
                  <a:schemeClr val="tx1"/>
                </a:solidFill>
                <a:latin typeface="+mn-lt"/>
              </a:rPr>
              <a:t> </a:t>
            </a:r>
          </a:p>
          <a:p>
            <a:pPr eaLnBrk="1" hangingPunct="1">
              <a:lnSpc>
                <a:spcPct val="100000"/>
              </a:lnSpc>
              <a:buClr>
                <a:schemeClr val="tx1"/>
              </a:buClr>
              <a:buFont typeface="Verdana" charset="0"/>
              <a:buChar char="»"/>
              <a:defRPr/>
            </a:pPr>
            <a:r>
              <a:rPr lang="en-GB" sz="1200" dirty="0" smtClean="0">
                <a:solidFill>
                  <a:schemeClr val="tx1"/>
                </a:solidFill>
                <a:latin typeface="+mn-lt"/>
              </a:rPr>
              <a:t> </a:t>
            </a:r>
            <a:r>
              <a:rPr lang="en-GB" sz="1200" dirty="0" err="1" smtClean="0">
                <a:solidFill>
                  <a:schemeClr val="tx1"/>
                </a:solidFill>
                <a:latin typeface="+mn-lt"/>
              </a:rPr>
              <a:t>Architektur</a:t>
            </a:r>
            <a:endParaRPr lang="en-GB" sz="1200" dirty="0" smtClean="0">
              <a:solidFill>
                <a:schemeClr val="tx1"/>
              </a:solidFill>
              <a:latin typeface="+mn-lt"/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err="1" smtClean="0">
                <a:solidFill>
                  <a:schemeClr val="tx1"/>
                </a:solidFill>
                <a:latin typeface="+mn-lt"/>
              </a:rPr>
              <a:t>Systemübersicht</a:t>
            </a:r>
            <a:endParaRPr lang="en-GB" sz="1000" dirty="0" smtClean="0">
              <a:solidFill>
                <a:schemeClr val="tx1"/>
              </a:solidFill>
              <a:latin typeface="+mn-lt"/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err="1" smtClean="0">
                <a:solidFill>
                  <a:schemeClr val="tx1"/>
                </a:solidFill>
                <a:latin typeface="+mn-lt"/>
              </a:rPr>
              <a:t>Technologien</a:t>
            </a:r>
            <a:endParaRPr lang="en-GB" sz="1000" dirty="0" smtClean="0">
              <a:solidFill>
                <a:schemeClr val="tx1"/>
              </a:solidFill>
              <a:latin typeface="+mn-lt"/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smtClean="0">
                <a:solidFill>
                  <a:schemeClr val="tx1"/>
                </a:solidFill>
                <a:latin typeface="+mn-lt"/>
              </a:rPr>
              <a:t>Server</a:t>
            </a: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smtClean="0">
                <a:solidFill>
                  <a:schemeClr val="tx1"/>
                </a:solidFill>
                <a:latin typeface="+mn-lt"/>
              </a:rPr>
              <a:t>UML-</a:t>
            </a:r>
            <a:r>
              <a:rPr lang="en-GB" sz="1000" dirty="0" err="1" smtClean="0">
                <a:solidFill>
                  <a:schemeClr val="tx1"/>
                </a:solidFill>
                <a:latin typeface="+mn-lt"/>
              </a:rPr>
              <a:t>Diagramme</a:t>
            </a:r>
            <a:endParaRPr lang="en-GB" sz="1000" dirty="0" smtClean="0">
              <a:solidFill>
                <a:schemeClr val="tx1"/>
              </a:solidFill>
              <a:latin typeface="+mn-lt"/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b="1" dirty="0" smtClean="0">
                <a:solidFill>
                  <a:srgbClr val="FF0000"/>
                </a:solidFill>
                <a:latin typeface="+mn-lt"/>
              </a:rPr>
              <a:t>Implementation MVC</a:t>
            </a: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err="1" smtClean="0">
                <a:solidFill>
                  <a:schemeClr val="tx1"/>
                </a:solidFill>
                <a:latin typeface="+mn-lt"/>
              </a:rPr>
              <a:t>BusinessLogic</a:t>
            </a:r>
            <a:endParaRPr lang="en-GB" sz="1000" dirty="0" smtClean="0">
              <a:solidFill>
                <a:schemeClr val="tx1"/>
              </a:solidFill>
              <a:latin typeface="+mn-lt"/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smtClean="0">
                <a:solidFill>
                  <a:schemeClr val="tx1"/>
                </a:solidFill>
                <a:latin typeface="+mn-lt"/>
              </a:rPr>
              <a:t>GET-Request</a:t>
            </a: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smtClean="0">
                <a:solidFill>
                  <a:schemeClr val="tx1"/>
                </a:solidFill>
                <a:latin typeface="+mn-lt"/>
              </a:rPr>
              <a:t>Exception Handling</a:t>
            </a: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err="1" smtClean="0">
                <a:solidFill>
                  <a:schemeClr val="tx1"/>
                </a:solidFill>
                <a:latin typeface="+mn-lt"/>
              </a:rPr>
              <a:t>Benutzerverwaltung</a:t>
            </a:r>
            <a:endParaRPr lang="en-GB" sz="1000" dirty="0" smtClean="0">
              <a:solidFill>
                <a:schemeClr val="tx1"/>
              </a:solidFill>
              <a:latin typeface="+mn-lt"/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smtClean="0">
                <a:solidFill>
                  <a:schemeClr val="tx1"/>
                </a:solidFill>
                <a:latin typeface="+mn-lt"/>
              </a:rPr>
              <a:t>Security</a:t>
            </a: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smtClean="0">
                <a:solidFill>
                  <a:schemeClr val="tx1"/>
                </a:solidFill>
                <a:latin typeface="+mn-lt"/>
              </a:rPr>
              <a:t>Transactions</a:t>
            </a: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err="1" smtClean="0">
                <a:solidFill>
                  <a:schemeClr val="tx1"/>
                </a:solidFill>
                <a:latin typeface="+mn-lt"/>
              </a:rPr>
              <a:t>Javascript</a:t>
            </a:r>
            <a:endParaRPr lang="en-GB" sz="1000" dirty="0" smtClean="0">
              <a:solidFill>
                <a:schemeClr val="tx1"/>
              </a:solidFill>
              <a:latin typeface="+mn-lt"/>
            </a:endParaRPr>
          </a:p>
          <a:p>
            <a:pPr eaLnBrk="1" hangingPunct="1">
              <a:lnSpc>
                <a:spcPct val="100000"/>
              </a:lnSpc>
              <a:buClr>
                <a:schemeClr val="tx1"/>
              </a:buClr>
              <a:buFont typeface="Verdana" charset="0"/>
              <a:buChar char="»"/>
              <a:defRPr/>
            </a:pPr>
            <a:endParaRPr lang="en-GB" sz="400" dirty="0" smtClean="0">
              <a:solidFill>
                <a:schemeClr val="tx1"/>
              </a:solidFill>
              <a:latin typeface="+mn-lt"/>
            </a:endParaRPr>
          </a:p>
          <a:p>
            <a:pPr eaLnBrk="1" hangingPunct="1">
              <a:lnSpc>
                <a:spcPct val="100000"/>
              </a:lnSpc>
              <a:buClr>
                <a:schemeClr val="tx1"/>
              </a:buClr>
              <a:buFont typeface="Verdana" charset="0"/>
              <a:buChar char="»"/>
              <a:defRPr/>
            </a:pPr>
            <a:r>
              <a:rPr lang="en-GB" sz="1200" dirty="0" err="1" smtClean="0">
                <a:solidFill>
                  <a:schemeClr val="tx1"/>
                </a:solidFill>
                <a:latin typeface="+mn-lt"/>
              </a:rPr>
              <a:t>Qualitätsmanagement</a:t>
            </a:r>
            <a:endParaRPr lang="en-GB" sz="1200" dirty="0" smtClean="0">
              <a:solidFill>
                <a:schemeClr val="tx1"/>
              </a:solidFill>
              <a:latin typeface="+mn-lt"/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err="1" smtClean="0">
                <a:solidFill>
                  <a:schemeClr val="tx1"/>
                </a:solidFill>
              </a:rPr>
              <a:t>Massnahmen</a:t>
            </a:r>
            <a:endParaRPr lang="en-GB" sz="1000" dirty="0" smtClean="0">
              <a:solidFill>
                <a:schemeClr val="tx1"/>
              </a:solidFill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smtClean="0">
                <a:solidFill>
                  <a:schemeClr val="tx1"/>
                </a:solidFill>
              </a:rPr>
              <a:t>Testing</a:t>
            </a: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err="1" smtClean="0">
                <a:solidFill>
                  <a:schemeClr val="tx1"/>
                </a:solidFill>
              </a:rPr>
              <a:t>Metriken</a:t>
            </a:r>
            <a:endParaRPr lang="en-GB" sz="1000" dirty="0" smtClean="0">
              <a:solidFill>
                <a:schemeClr val="tx1"/>
              </a:solidFill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smtClean="0">
                <a:solidFill>
                  <a:schemeClr val="tx1"/>
                </a:solidFill>
              </a:rPr>
              <a:t>Usability Test</a:t>
            </a:r>
            <a:r>
              <a:rPr lang="en-GB" sz="800" dirty="0" smtClean="0">
                <a:solidFill>
                  <a:schemeClr val="tx1"/>
                </a:solidFill>
              </a:rPr>
              <a:t/>
            </a:r>
            <a:br>
              <a:rPr lang="en-GB" sz="800" dirty="0" smtClean="0">
                <a:solidFill>
                  <a:schemeClr val="tx1"/>
                </a:solidFill>
              </a:rPr>
            </a:br>
            <a:endParaRPr lang="en-GB" sz="400" dirty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  <a:buClr>
                <a:schemeClr val="tx1"/>
              </a:buClr>
              <a:buFont typeface="Verdana" charset="0"/>
              <a:buChar char="»"/>
              <a:defRPr/>
            </a:pPr>
            <a:r>
              <a:rPr lang="en-GB" sz="1200" dirty="0" err="1" smtClean="0">
                <a:solidFill>
                  <a:schemeClr val="tx1"/>
                </a:solidFill>
              </a:rPr>
              <a:t>Projektmanagement</a:t>
            </a:r>
            <a:endParaRPr lang="en-GB" sz="1200" dirty="0">
              <a:solidFill>
                <a:schemeClr val="tx1"/>
              </a:solidFill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err="1" smtClean="0">
                <a:solidFill>
                  <a:schemeClr val="tx1"/>
                </a:solidFill>
              </a:rPr>
              <a:t>Projektplan</a:t>
            </a:r>
            <a:endParaRPr lang="en-GB" sz="1000" dirty="0" smtClean="0">
              <a:solidFill>
                <a:schemeClr val="tx1"/>
              </a:solidFill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err="1" smtClean="0">
                <a:solidFill>
                  <a:schemeClr val="tx1"/>
                </a:solidFill>
              </a:rPr>
              <a:t>Risiken</a:t>
            </a:r>
            <a:endParaRPr lang="en-GB" sz="1000" dirty="0" smtClean="0">
              <a:solidFill>
                <a:schemeClr val="tx1"/>
              </a:solidFill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err="1" smtClean="0">
                <a:solidFill>
                  <a:schemeClr val="tx1"/>
                </a:solidFill>
              </a:rPr>
              <a:t>Projekttools</a:t>
            </a:r>
            <a:endParaRPr lang="en-GB" sz="1000" dirty="0" smtClean="0">
              <a:solidFill>
                <a:schemeClr val="tx1"/>
              </a:solidFill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err="1" smtClean="0">
                <a:solidFill>
                  <a:schemeClr val="tx1"/>
                </a:solidFill>
              </a:rPr>
              <a:t>Statistiken</a:t>
            </a:r>
            <a:r>
              <a:rPr lang="en-GB" sz="800" dirty="0" smtClean="0">
                <a:solidFill>
                  <a:schemeClr val="tx1"/>
                </a:solidFill>
              </a:rPr>
              <a:t/>
            </a:r>
            <a:br>
              <a:rPr lang="en-GB" sz="800" dirty="0" smtClean="0">
                <a:solidFill>
                  <a:schemeClr val="tx1"/>
                </a:solidFill>
              </a:rPr>
            </a:br>
            <a:endParaRPr lang="en-GB" sz="400" dirty="0" smtClean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  <a:buClr>
                <a:schemeClr val="tx1"/>
              </a:buClr>
              <a:buFont typeface="Verdana" charset="0"/>
              <a:buChar char="»"/>
              <a:defRPr/>
            </a:pPr>
            <a:r>
              <a:rPr lang="en-GB" sz="1200" dirty="0" err="1" smtClean="0">
                <a:solidFill>
                  <a:schemeClr val="tx1"/>
                </a:solidFill>
              </a:rPr>
              <a:t>Rückblick</a:t>
            </a:r>
            <a:endParaRPr lang="en-GB" sz="1200" dirty="0">
              <a:solidFill>
                <a:schemeClr val="tx1"/>
              </a:solidFill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smtClean="0">
                <a:solidFill>
                  <a:schemeClr val="tx1"/>
                </a:solidFill>
              </a:rPr>
              <a:t>Positives</a:t>
            </a:r>
            <a:endParaRPr lang="en-GB" sz="1000" dirty="0">
              <a:solidFill>
                <a:schemeClr val="tx1"/>
              </a:solidFill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smtClean="0">
                <a:solidFill>
                  <a:schemeClr val="tx1"/>
                </a:solidFill>
              </a:rPr>
              <a:t>Negatives</a:t>
            </a:r>
            <a:endParaRPr lang="en-GB" sz="1000" dirty="0" smtClean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50094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2051721" y="188641"/>
            <a:ext cx="6984776" cy="6409010"/>
          </a:xfrm>
          <a:prstGeom prst="rect">
            <a:avLst/>
          </a:prstGeom>
          <a:solidFill>
            <a:srgbClr val="FFFFFF">
              <a:alpha val="80000"/>
            </a:srgbClr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>
              <a:cs typeface="Lucida Sans Unicode" charset="0"/>
            </a:endParaRPr>
          </a:p>
        </p:txBody>
      </p:sp>
      <p:sp>
        <p:nvSpPr>
          <p:cNvPr id="14" name="Text Box 4"/>
          <p:cNvSpPr txBox="1">
            <a:spLocks noChangeArrowheads="1"/>
          </p:cNvSpPr>
          <p:nvPr/>
        </p:nvSpPr>
        <p:spPr bwMode="auto">
          <a:xfrm>
            <a:off x="2189817" y="352424"/>
            <a:ext cx="6769100" cy="371513"/>
          </a:xfrm>
          <a:prstGeom prst="rect">
            <a:avLst/>
          </a:prstGeom>
          <a:solidFill>
            <a:srgbClr val="FFFFFF">
              <a:alpha val="20000"/>
            </a:srgbClr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Lucida Sans Unicode" charset="0"/>
              </a:defRPr>
            </a:lvl1pPr>
            <a:lvl2pPr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2pPr>
            <a:lvl3pPr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3pPr>
            <a:lvl4pPr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4pPr>
            <a:lvl5pPr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5pPr>
            <a:lvl6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6pPr>
            <a:lvl7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7pPr>
            <a:lvl8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8pPr>
            <a:lvl9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9pPr>
          </a:lstStyle>
          <a:p>
            <a:pPr eaLnBrk="1" hangingPunct="1">
              <a:lnSpc>
                <a:spcPct val="100000"/>
              </a:lnSpc>
              <a:buClr>
                <a:srgbClr val="FFFFFF"/>
              </a:buClr>
              <a:defRPr/>
            </a:pPr>
            <a:r>
              <a:rPr lang="en-GB" b="1" dirty="0" smtClean="0">
                <a:solidFill>
                  <a:srgbClr val="000000">
                    <a:alpha val="50000"/>
                  </a:srgbClr>
                </a:solidFill>
              </a:rPr>
              <a:t>Model</a:t>
            </a:r>
            <a:r>
              <a:rPr lang="en-GB" b="1" dirty="0" smtClean="0"/>
              <a:t> </a:t>
            </a:r>
            <a:r>
              <a:rPr lang="en-GB" b="1" dirty="0" smtClean="0">
                <a:solidFill>
                  <a:srgbClr val="000000">
                    <a:alpha val="50000"/>
                  </a:srgbClr>
                </a:solidFill>
              </a:rPr>
              <a:t>– </a:t>
            </a:r>
            <a:r>
              <a:rPr lang="en-GB" b="1" dirty="0" smtClean="0"/>
              <a:t>View</a:t>
            </a:r>
            <a:r>
              <a:rPr lang="en-GB" b="1" dirty="0" smtClean="0">
                <a:solidFill>
                  <a:srgbClr val="000000">
                    <a:alpha val="50000"/>
                  </a:srgbClr>
                </a:solidFill>
              </a:rPr>
              <a:t> – Controller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2231232" y="836712"/>
            <a:ext cx="6589240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de-DE" sz="3200" dirty="0" smtClean="0"/>
              <a:t>Darstellung der Daten</a:t>
            </a:r>
          </a:p>
          <a:p>
            <a:pPr marL="742950" lvl="1" indent="-285750">
              <a:buFont typeface="Arial"/>
              <a:buChar char="•"/>
            </a:pPr>
            <a:r>
              <a:rPr lang="de-DE" sz="3200" dirty="0" smtClean="0"/>
              <a:t>HTML, CSS, JS</a:t>
            </a:r>
          </a:p>
          <a:p>
            <a:pPr marL="742950" lvl="1" indent="-285750">
              <a:buFont typeface="Arial"/>
              <a:buChar char="•"/>
            </a:pPr>
            <a:r>
              <a:rPr lang="de-DE" sz="3200" dirty="0" err="1" smtClean="0"/>
              <a:t>Razor</a:t>
            </a:r>
            <a:r>
              <a:rPr lang="de-DE" sz="3200" dirty="0" smtClean="0"/>
              <a:t> View Engine</a:t>
            </a:r>
          </a:p>
          <a:p>
            <a:pPr>
              <a:spcBef>
                <a:spcPts val="1200"/>
              </a:spcBef>
            </a:pPr>
            <a:r>
              <a:rPr lang="de-DE" sz="1600" dirty="0" smtClean="0">
                <a:latin typeface="Consolas"/>
                <a:cs typeface="Consolas"/>
              </a:rPr>
              <a:t>@</a:t>
            </a:r>
            <a:r>
              <a:rPr lang="de-DE" sz="1600" dirty="0" err="1">
                <a:latin typeface="Consolas"/>
                <a:cs typeface="Consolas"/>
              </a:rPr>
              <a:t>foreach</a:t>
            </a:r>
            <a:r>
              <a:rPr lang="de-DE" sz="1600" dirty="0">
                <a:latin typeface="Consolas"/>
                <a:cs typeface="Consolas"/>
              </a:rPr>
              <a:t> (</a:t>
            </a:r>
            <a:r>
              <a:rPr lang="de-DE" sz="1600" dirty="0" err="1">
                <a:latin typeface="Consolas"/>
                <a:cs typeface="Consolas"/>
              </a:rPr>
              <a:t>dynamic</a:t>
            </a:r>
            <a:r>
              <a:rPr lang="de-DE" sz="1600" dirty="0">
                <a:latin typeface="Consolas"/>
                <a:cs typeface="Consolas"/>
              </a:rPr>
              <a:t> item in </a:t>
            </a:r>
            <a:r>
              <a:rPr lang="de-DE" sz="1600" b="1" dirty="0" err="1">
                <a:latin typeface="Consolas"/>
                <a:cs typeface="Consolas"/>
              </a:rPr>
              <a:t>ViewBag.Projects</a:t>
            </a:r>
            <a:r>
              <a:rPr lang="de-DE" sz="1600" dirty="0">
                <a:latin typeface="Consolas"/>
                <a:cs typeface="Consolas"/>
              </a:rPr>
              <a:t>)</a:t>
            </a:r>
          </a:p>
          <a:p>
            <a:r>
              <a:rPr lang="de-DE" sz="1600" dirty="0" smtClean="0">
                <a:latin typeface="Consolas"/>
                <a:cs typeface="Consolas"/>
              </a:rPr>
              <a:t>{</a:t>
            </a:r>
            <a:endParaRPr lang="de-DE" sz="1600" dirty="0">
              <a:latin typeface="Consolas"/>
              <a:cs typeface="Consolas"/>
            </a:endParaRPr>
          </a:p>
          <a:p>
            <a:pPr>
              <a:tabLst>
                <a:tab pos="444500" algn="l"/>
              </a:tabLst>
            </a:pPr>
            <a:r>
              <a:rPr lang="de-DE" sz="1600" dirty="0" smtClean="0">
                <a:latin typeface="Consolas"/>
                <a:cs typeface="Consolas"/>
              </a:rPr>
              <a:t>	&lt;</a:t>
            </a:r>
            <a:r>
              <a:rPr lang="de-DE" sz="1600" dirty="0" err="1">
                <a:latin typeface="Consolas"/>
                <a:cs typeface="Consolas"/>
              </a:rPr>
              <a:t>tr</a:t>
            </a:r>
            <a:r>
              <a:rPr lang="de-DE" sz="1600" dirty="0">
                <a:latin typeface="Consolas"/>
                <a:cs typeface="Consolas"/>
              </a:rPr>
              <a:t>&gt;</a:t>
            </a:r>
          </a:p>
          <a:p>
            <a:pPr>
              <a:tabLst>
                <a:tab pos="812800" algn="l"/>
              </a:tabLst>
            </a:pPr>
            <a:r>
              <a:rPr lang="cs-CZ" sz="1600" dirty="0" smtClean="0">
                <a:latin typeface="Consolas"/>
                <a:cs typeface="Consolas"/>
              </a:rPr>
              <a:t>	&lt;</a:t>
            </a:r>
            <a:r>
              <a:rPr lang="cs-CZ" sz="1600" dirty="0" err="1">
                <a:latin typeface="Consolas"/>
                <a:cs typeface="Consolas"/>
              </a:rPr>
              <a:t>td</a:t>
            </a:r>
            <a:r>
              <a:rPr lang="cs-CZ" sz="1600" dirty="0">
                <a:latin typeface="Consolas"/>
                <a:cs typeface="Consolas"/>
              </a:rPr>
              <a:t>&gt;@</a:t>
            </a:r>
            <a:r>
              <a:rPr lang="cs-CZ" sz="1600" dirty="0" err="1">
                <a:latin typeface="Consolas"/>
                <a:cs typeface="Consolas"/>
              </a:rPr>
              <a:t>item.ProjectId</a:t>
            </a:r>
            <a:r>
              <a:rPr lang="cs-CZ" sz="1600" dirty="0">
                <a:latin typeface="Consolas"/>
                <a:cs typeface="Consolas"/>
              </a:rPr>
              <a:t>&lt;/</a:t>
            </a:r>
            <a:r>
              <a:rPr lang="cs-CZ" sz="1600" dirty="0" err="1">
                <a:latin typeface="Consolas"/>
                <a:cs typeface="Consolas"/>
              </a:rPr>
              <a:t>td</a:t>
            </a:r>
            <a:r>
              <a:rPr lang="cs-CZ" sz="1600" dirty="0">
                <a:latin typeface="Consolas"/>
                <a:cs typeface="Consolas"/>
              </a:rPr>
              <a:t>&gt;</a:t>
            </a:r>
          </a:p>
          <a:p>
            <a:pPr>
              <a:tabLst>
                <a:tab pos="812800" algn="l"/>
              </a:tabLst>
            </a:pPr>
            <a:r>
              <a:rPr lang="de-DE" sz="1600" dirty="0" smtClean="0">
                <a:latin typeface="Consolas"/>
                <a:cs typeface="Consolas"/>
              </a:rPr>
              <a:t>	&lt;</a:t>
            </a:r>
            <a:r>
              <a:rPr lang="de-DE" sz="1600" dirty="0" err="1">
                <a:latin typeface="Consolas"/>
                <a:cs typeface="Consolas"/>
              </a:rPr>
              <a:t>td</a:t>
            </a:r>
            <a:r>
              <a:rPr lang="de-DE" sz="1600" dirty="0">
                <a:latin typeface="Consolas"/>
                <a:cs typeface="Consolas"/>
              </a:rPr>
              <a:t>&gt;@</a:t>
            </a:r>
            <a:r>
              <a:rPr lang="de-DE" sz="1600" dirty="0" err="1">
                <a:latin typeface="Consolas"/>
                <a:cs typeface="Consolas"/>
              </a:rPr>
              <a:t>item.Name</a:t>
            </a:r>
            <a:r>
              <a:rPr lang="de-DE" sz="1600" dirty="0">
                <a:latin typeface="Consolas"/>
                <a:cs typeface="Consolas"/>
              </a:rPr>
              <a:t>&lt;/</a:t>
            </a:r>
            <a:r>
              <a:rPr lang="de-DE" sz="1600" dirty="0" err="1">
                <a:latin typeface="Consolas"/>
                <a:cs typeface="Consolas"/>
              </a:rPr>
              <a:t>td</a:t>
            </a:r>
            <a:r>
              <a:rPr lang="de-DE" sz="1600" dirty="0">
                <a:latin typeface="Consolas"/>
                <a:cs typeface="Consolas"/>
              </a:rPr>
              <a:t>&gt;</a:t>
            </a:r>
          </a:p>
          <a:p>
            <a:pPr>
              <a:tabLst>
                <a:tab pos="812800" algn="l"/>
              </a:tabLst>
            </a:pPr>
            <a:r>
              <a:rPr lang="fi-FI" sz="1600" dirty="0" smtClean="0">
                <a:latin typeface="Consolas"/>
                <a:cs typeface="Consolas"/>
              </a:rPr>
              <a:t>	&lt;</a:t>
            </a:r>
            <a:r>
              <a:rPr lang="fi-FI" sz="1600" dirty="0">
                <a:latin typeface="Consolas"/>
                <a:cs typeface="Consolas"/>
              </a:rPr>
              <a:t>td</a:t>
            </a:r>
            <a:r>
              <a:rPr lang="fi-FI" sz="1600" dirty="0" smtClean="0">
                <a:latin typeface="Consolas"/>
                <a:cs typeface="Consolas"/>
              </a:rPr>
              <a:t>&gt;@</a:t>
            </a:r>
            <a:r>
              <a:rPr lang="fi-FI" sz="1600" dirty="0" err="1" smtClean="0">
                <a:latin typeface="Consolas"/>
                <a:cs typeface="Consolas"/>
              </a:rPr>
              <a:t>item.StartDate</a:t>
            </a:r>
            <a:r>
              <a:rPr lang="fi-FI" sz="1600" dirty="0" smtClean="0">
                <a:latin typeface="Consolas"/>
                <a:cs typeface="Consolas"/>
              </a:rPr>
              <a:t>&lt;</a:t>
            </a:r>
            <a:r>
              <a:rPr lang="fi-FI" sz="1600" dirty="0">
                <a:latin typeface="Consolas"/>
                <a:cs typeface="Consolas"/>
              </a:rPr>
              <a:t>/td&gt;</a:t>
            </a:r>
          </a:p>
          <a:p>
            <a:pPr>
              <a:tabLst>
                <a:tab pos="812800" algn="l"/>
              </a:tabLst>
            </a:pPr>
            <a:r>
              <a:rPr lang="fi-FI" sz="1600" dirty="0" smtClean="0">
                <a:latin typeface="Consolas"/>
                <a:cs typeface="Consolas"/>
              </a:rPr>
              <a:t>	&lt;</a:t>
            </a:r>
            <a:r>
              <a:rPr lang="fi-FI" sz="1600" dirty="0">
                <a:latin typeface="Consolas"/>
                <a:cs typeface="Consolas"/>
              </a:rPr>
              <a:t>td</a:t>
            </a:r>
            <a:r>
              <a:rPr lang="fi-FI" sz="1600" dirty="0" smtClean="0">
                <a:latin typeface="Consolas"/>
                <a:cs typeface="Consolas"/>
              </a:rPr>
              <a:t>&gt;@</a:t>
            </a:r>
            <a:r>
              <a:rPr lang="fi-FI" sz="1600" dirty="0" err="1" smtClean="0">
                <a:latin typeface="Consolas"/>
                <a:cs typeface="Consolas"/>
              </a:rPr>
              <a:t>item.EndDate</a:t>
            </a:r>
            <a:r>
              <a:rPr lang="fi-FI" sz="1600" dirty="0" smtClean="0">
                <a:latin typeface="Consolas"/>
                <a:cs typeface="Consolas"/>
              </a:rPr>
              <a:t>&lt;</a:t>
            </a:r>
            <a:r>
              <a:rPr lang="fi-FI" sz="1600" dirty="0">
                <a:latin typeface="Consolas"/>
                <a:cs typeface="Consolas"/>
              </a:rPr>
              <a:t>/td</a:t>
            </a:r>
            <a:r>
              <a:rPr lang="fi-FI" sz="1600" dirty="0" smtClean="0">
                <a:latin typeface="Consolas"/>
                <a:cs typeface="Consolas"/>
              </a:rPr>
              <a:t>&gt;</a:t>
            </a:r>
          </a:p>
          <a:p>
            <a:pPr>
              <a:tabLst>
                <a:tab pos="812800" algn="l"/>
              </a:tabLst>
            </a:pPr>
            <a:r>
              <a:rPr lang="fi-FI" sz="1600" dirty="0" smtClean="0">
                <a:latin typeface="Consolas"/>
                <a:cs typeface="Consolas"/>
              </a:rPr>
              <a:t>	…</a:t>
            </a:r>
          </a:p>
          <a:p>
            <a:pPr>
              <a:tabLst>
                <a:tab pos="444500" algn="l"/>
              </a:tabLst>
            </a:pPr>
            <a:r>
              <a:rPr lang="fi-FI" sz="1600" dirty="0">
                <a:latin typeface="Consolas"/>
                <a:cs typeface="Consolas"/>
              </a:rPr>
              <a:t>	</a:t>
            </a:r>
            <a:r>
              <a:rPr lang="fi-FI" sz="1600" dirty="0" smtClean="0">
                <a:latin typeface="Consolas"/>
                <a:cs typeface="Consolas"/>
              </a:rPr>
              <a:t>&lt;/</a:t>
            </a:r>
            <a:r>
              <a:rPr lang="fi-FI" sz="1600" dirty="0" err="1" smtClean="0">
                <a:latin typeface="Consolas"/>
                <a:cs typeface="Consolas"/>
              </a:rPr>
              <a:t>tr</a:t>
            </a:r>
            <a:r>
              <a:rPr lang="fi-FI" sz="1600" dirty="0" smtClean="0">
                <a:latin typeface="Consolas"/>
                <a:cs typeface="Consolas"/>
              </a:rPr>
              <a:t>&gt;</a:t>
            </a:r>
          </a:p>
          <a:p>
            <a:r>
              <a:rPr lang="fi-FI" sz="1600" dirty="0">
                <a:latin typeface="Consolas"/>
                <a:cs typeface="Consolas"/>
              </a:rPr>
              <a:t>}</a:t>
            </a:r>
            <a:endParaRPr lang="de-DE" sz="1600" dirty="0" smtClean="0">
              <a:latin typeface="Consolas"/>
              <a:cs typeface="Consolas"/>
            </a:endParaRPr>
          </a:p>
          <a:p>
            <a:endParaRPr lang="de-DE" sz="1600" dirty="0">
              <a:latin typeface="Consolas"/>
              <a:cs typeface="Consolas"/>
            </a:endParaRPr>
          </a:p>
        </p:txBody>
      </p:sp>
      <p:pic>
        <p:nvPicPr>
          <p:cNvPr id="2" name="Bild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0241" y="5229200"/>
            <a:ext cx="6732239" cy="532129"/>
          </a:xfrm>
          <a:prstGeom prst="rect">
            <a:avLst/>
          </a:prstGeom>
        </p:spPr>
      </p:pic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179388" y="1117600"/>
            <a:ext cx="1800324" cy="46502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Lucida Sans Unicode" charset="0"/>
              </a:defRPr>
            </a:lvl1pPr>
            <a:lvl2pPr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2pPr>
            <a:lvl3pPr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3pPr>
            <a:lvl4pPr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4pPr>
            <a:lvl5pPr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5pPr>
            <a:lvl6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6pPr>
            <a:lvl7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7pPr>
            <a:lvl8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8pPr>
            <a:lvl9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9pPr>
          </a:lstStyle>
          <a:p>
            <a:pPr eaLnBrk="1" hangingPunct="1">
              <a:lnSpc>
                <a:spcPct val="100000"/>
              </a:lnSpc>
              <a:buClr>
                <a:schemeClr val="tx1"/>
              </a:buClr>
              <a:buFont typeface="Verdana" charset="0"/>
              <a:buChar char="»"/>
              <a:defRPr/>
            </a:pPr>
            <a:r>
              <a:rPr lang="en-GB" sz="1200" b="1" dirty="0" smtClean="0">
                <a:solidFill>
                  <a:schemeClr val="tx1"/>
                </a:solidFill>
                <a:latin typeface="+mn-lt"/>
              </a:rPr>
              <a:t> </a:t>
            </a:r>
            <a:r>
              <a:rPr lang="en-GB" sz="1200" dirty="0" smtClean="0">
                <a:solidFill>
                  <a:schemeClr val="tx1"/>
                </a:solidFill>
                <a:latin typeface="+mn-lt"/>
              </a:rPr>
              <a:t>Was </a:t>
            </a:r>
            <a:r>
              <a:rPr lang="en-GB" sz="1200" dirty="0" err="1" smtClean="0">
                <a:solidFill>
                  <a:schemeClr val="tx1"/>
                </a:solidFill>
                <a:latin typeface="+mn-lt"/>
              </a:rPr>
              <a:t>ist</a:t>
            </a:r>
            <a:r>
              <a:rPr lang="en-GB" sz="1200" dirty="0" smtClean="0">
                <a:solidFill>
                  <a:schemeClr val="tx1"/>
                </a:solidFill>
                <a:latin typeface="+mn-lt"/>
              </a:rPr>
              <a:t> wt4u?</a:t>
            </a:r>
          </a:p>
          <a:p>
            <a:pPr eaLnBrk="1" hangingPunct="1">
              <a:lnSpc>
                <a:spcPct val="100000"/>
              </a:lnSpc>
              <a:buClr>
                <a:schemeClr val="tx1"/>
              </a:buClr>
              <a:buFont typeface="Verdana" charset="0"/>
              <a:buNone/>
              <a:defRPr/>
            </a:pPr>
            <a:endParaRPr lang="en-GB" sz="400" b="1" dirty="0" smtClean="0">
              <a:solidFill>
                <a:schemeClr val="tx1"/>
              </a:solidFill>
              <a:latin typeface="+mn-lt"/>
            </a:endParaRPr>
          </a:p>
          <a:p>
            <a:pPr eaLnBrk="1" hangingPunct="1">
              <a:lnSpc>
                <a:spcPct val="100000"/>
              </a:lnSpc>
              <a:buClr>
                <a:schemeClr val="tx1"/>
              </a:buClr>
              <a:buFont typeface="Verdana" charset="0"/>
              <a:buChar char="»"/>
              <a:defRPr/>
            </a:pPr>
            <a:r>
              <a:rPr lang="en-GB" sz="1200" dirty="0" smtClean="0">
                <a:solidFill>
                  <a:schemeClr val="tx1"/>
                </a:solidFill>
                <a:latin typeface="+mn-lt"/>
              </a:rPr>
              <a:t> Demo</a:t>
            </a:r>
          </a:p>
          <a:p>
            <a:pPr eaLnBrk="1" hangingPunct="1">
              <a:lnSpc>
                <a:spcPct val="100000"/>
              </a:lnSpc>
              <a:buClr>
                <a:schemeClr val="tx1"/>
              </a:buClr>
              <a:buFont typeface="Verdana" charset="0"/>
              <a:buNone/>
              <a:defRPr/>
            </a:pPr>
            <a:r>
              <a:rPr lang="en-GB" sz="400" dirty="0" smtClean="0">
                <a:solidFill>
                  <a:schemeClr val="tx1"/>
                </a:solidFill>
                <a:latin typeface="+mn-lt"/>
              </a:rPr>
              <a:t> </a:t>
            </a:r>
          </a:p>
          <a:p>
            <a:pPr eaLnBrk="1" hangingPunct="1">
              <a:lnSpc>
                <a:spcPct val="100000"/>
              </a:lnSpc>
              <a:buClr>
                <a:schemeClr val="tx1"/>
              </a:buClr>
              <a:buFont typeface="Verdana" charset="0"/>
              <a:buChar char="»"/>
              <a:defRPr/>
            </a:pPr>
            <a:r>
              <a:rPr lang="en-GB" sz="1200" dirty="0" smtClean="0">
                <a:solidFill>
                  <a:schemeClr val="tx1"/>
                </a:solidFill>
                <a:latin typeface="+mn-lt"/>
              </a:rPr>
              <a:t> </a:t>
            </a:r>
            <a:r>
              <a:rPr lang="en-GB" sz="1200" dirty="0" err="1" smtClean="0">
                <a:solidFill>
                  <a:schemeClr val="tx1"/>
                </a:solidFill>
                <a:latin typeface="+mn-lt"/>
              </a:rPr>
              <a:t>Architektur</a:t>
            </a:r>
            <a:endParaRPr lang="en-GB" sz="1200" dirty="0" smtClean="0">
              <a:solidFill>
                <a:schemeClr val="tx1"/>
              </a:solidFill>
              <a:latin typeface="+mn-lt"/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err="1" smtClean="0">
                <a:solidFill>
                  <a:schemeClr val="tx1"/>
                </a:solidFill>
                <a:latin typeface="+mn-lt"/>
              </a:rPr>
              <a:t>Systemübersicht</a:t>
            </a:r>
            <a:endParaRPr lang="en-GB" sz="1000" dirty="0" smtClean="0">
              <a:solidFill>
                <a:schemeClr val="tx1"/>
              </a:solidFill>
              <a:latin typeface="+mn-lt"/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err="1" smtClean="0">
                <a:solidFill>
                  <a:schemeClr val="tx1"/>
                </a:solidFill>
                <a:latin typeface="+mn-lt"/>
              </a:rPr>
              <a:t>Technologien</a:t>
            </a:r>
            <a:endParaRPr lang="en-GB" sz="1000" dirty="0" smtClean="0">
              <a:solidFill>
                <a:schemeClr val="tx1"/>
              </a:solidFill>
              <a:latin typeface="+mn-lt"/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smtClean="0">
                <a:solidFill>
                  <a:schemeClr val="tx1"/>
                </a:solidFill>
                <a:latin typeface="+mn-lt"/>
              </a:rPr>
              <a:t>Server</a:t>
            </a: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smtClean="0">
                <a:solidFill>
                  <a:schemeClr val="tx1"/>
                </a:solidFill>
                <a:latin typeface="+mn-lt"/>
              </a:rPr>
              <a:t>UML-</a:t>
            </a:r>
            <a:r>
              <a:rPr lang="en-GB" sz="1000" dirty="0" err="1" smtClean="0">
                <a:solidFill>
                  <a:schemeClr val="tx1"/>
                </a:solidFill>
                <a:latin typeface="+mn-lt"/>
              </a:rPr>
              <a:t>Diagramme</a:t>
            </a:r>
            <a:endParaRPr lang="en-GB" sz="1000" dirty="0" smtClean="0">
              <a:solidFill>
                <a:schemeClr val="tx1"/>
              </a:solidFill>
              <a:latin typeface="+mn-lt"/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b="1" dirty="0" smtClean="0">
                <a:solidFill>
                  <a:srgbClr val="FF0000"/>
                </a:solidFill>
                <a:latin typeface="+mn-lt"/>
              </a:rPr>
              <a:t>Implementation MVC</a:t>
            </a: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err="1" smtClean="0">
                <a:solidFill>
                  <a:schemeClr val="tx1"/>
                </a:solidFill>
                <a:latin typeface="+mn-lt"/>
              </a:rPr>
              <a:t>BusinessLogic</a:t>
            </a:r>
            <a:endParaRPr lang="en-GB" sz="1000" dirty="0" smtClean="0">
              <a:solidFill>
                <a:schemeClr val="tx1"/>
              </a:solidFill>
              <a:latin typeface="+mn-lt"/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smtClean="0">
                <a:solidFill>
                  <a:schemeClr val="tx1"/>
                </a:solidFill>
                <a:latin typeface="+mn-lt"/>
              </a:rPr>
              <a:t>GET-Request</a:t>
            </a: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smtClean="0">
                <a:solidFill>
                  <a:schemeClr val="tx1"/>
                </a:solidFill>
                <a:latin typeface="+mn-lt"/>
              </a:rPr>
              <a:t>Exception Handling</a:t>
            </a: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err="1" smtClean="0">
                <a:solidFill>
                  <a:schemeClr val="tx1"/>
                </a:solidFill>
                <a:latin typeface="+mn-lt"/>
              </a:rPr>
              <a:t>Benutzerverwaltung</a:t>
            </a:r>
            <a:endParaRPr lang="en-GB" sz="1000" dirty="0" smtClean="0">
              <a:solidFill>
                <a:schemeClr val="tx1"/>
              </a:solidFill>
              <a:latin typeface="+mn-lt"/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smtClean="0">
                <a:solidFill>
                  <a:schemeClr val="tx1"/>
                </a:solidFill>
                <a:latin typeface="+mn-lt"/>
              </a:rPr>
              <a:t>Security</a:t>
            </a: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smtClean="0">
                <a:solidFill>
                  <a:schemeClr val="tx1"/>
                </a:solidFill>
                <a:latin typeface="+mn-lt"/>
              </a:rPr>
              <a:t>Transactions</a:t>
            </a: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err="1" smtClean="0">
                <a:solidFill>
                  <a:schemeClr val="tx1"/>
                </a:solidFill>
                <a:latin typeface="+mn-lt"/>
              </a:rPr>
              <a:t>Javascript</a:t>
            </a:r>
            <a:endParaRPr lang="en-GB" sz="1000" dirty="0" smtClean="0">
              <a:solidFill>
                <a:schemeClr val="tx1"/>
              </a:solidFill>
              <a:latin typeface="+mn-lt"/>
            </a:endParaRPr>
          </a:p>
          <a:p>
            <a:pPr eaLnBrk="1" hangingPunct="1">
              <a:lnSpc>
                <a:spcPct val="100000"/>
              </a:lnSpc>
              <a:buClr>
                <a:schemeClr val="tx1"/>
              </a:buClr>
              <a:buFont typeface="Verdana" charset="0"/>
              <a:buChar char="»"/>
              <a:defRPr/>
            </a:pPr>
            <a:endParaRPr lang="en-GB" sz="400" dirty="0" smtClean="0">
              <a:solidFill>
                <a:schemeClr val="tx1"/>
              </a:solidFill>
              <a:latin typeface="+mn-lt"/>
            </a:endParaRPr>
          </a:p>
          <a:p>
            <a:pPr eaLnBrk="1" hangingPunct="1">
              <a:lnSpc>
                <a:spcPct val="100000"/>
              </a:lnSpc>
              <a:buClr>
                <a:schemeClr val="tx1"/>
              </a:buClr>
              <a:buFont typeface="Verdana" charset="0"/>
              <a:buChar char="»"/>
              <a:defRPr/>
            </a:pPr>
            <a:r>
              <a:rPr lang="en-GB" sz="1200" dirty="0" err="1" smtClean="0">
                <a:solidFill>
                  <a:schemeClr val="tx1"/>
                </a:solidFill>
                <a:latin typeface="+mn-lt"/>
              </a:rPr>
              <a:t>Qualitätsmanagement</a:t>
            </a:r>
            <a:endParaRPr lang="en-GB" sz="1200" dirty="0" smtClean="0">
              <a:solidFill>
                <a:schemeClr val="tx1"/>
              </a:solidFill>
              <a:latin typeface="+mn-lt"/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err="1" smtClean="0">
                <a:solidFill>
                  <a:schemeClr val="tx1"/>
                </a:solidFill>
              </a:rPr>
              <a:t>Massnahmen</a:t>
            </a:r>
            <a:endParaRPr lang="en-GB" sz="1000" dirty="0" smtClean="0">
              <a:solidFill>
                <a:schemeClr val="tx1"/>
              </a:solidFill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smtClean="0">
                <a:solidFill>
                  <a:schemeClr val="tx1"/>
                </a:solidFill>
              </a:rPr>
              <a:t>Testing</a:t>
            </a: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err="1" smtClean="0">
                <a:solidFill>
                  <a:schemeClr val="tx1"/>
                </a:solidFill>
              </a:rPr>
              <a:t>Metriken</a:t>
            </a:r>
            <a:endParaRPr lang="en-GB" sz="1000" dirty="0" smtClean="0">
              <a:solidFill>
                <a:schemeClr val="tx1"/>
              </a:solidFill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smtClean="0">
                <a:solidFill>
                  <a:schemeClr val="tx1"/>
                </a:solidFill>
              </a:rPr>
              <a:t>Usability Test</a:t>
            </a:r>
            <a:r>
              <a:rPr lang="en-GB" sz="800" dirty="0" smtClean="0">
                <a:solidFill>
                  <a:schemeClr val="tx1"/>
                </a:solidFill>
              </a:rPr>
              <a:t/>
            </a:r>
            <a:br>
              <a:rPr lang="en-GB" sz="800" dirty="0" smtClean="0">
                <a:solidFill>
                  <a:schemeClr val="tx1"/>
                </a:solidFill>
              </a:rPr>
            </a:br>
            <a:endParaRPr lang="en-GB" sz="400" dirty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  <a:buClr>
                <a:schemeClr val="tx1"/>
              </a:buClr>
              <a:buFont typeface="Verdana" charset="0"/>
              <a:buChar char="»"/>
              <a:defRPr/>
            </a:pPr>
            <a:r>
              <a:rPr lang="en-GB" sz="1200" dirty="0" err="1" smtClean="0">
                <a:solidFill>
                  <a:schemeClr val="tx1"/>
                </a:solidFill>
              </a:rPr>
              <a:t>Projektmanagement</a:t>
            </a:r>
            <a:endParaRPr lang="en-GB" sz="1200" dirty="0">
              <a:solidFill>
                <a:schemeClr val="tx1"/>
              </a:solidFill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err="1" smtClean="0">
                <a:solidFill>
                  <a:schemeClr val="tx1"/>
                </a:solidFill>
              </a:rPr>
              <a:t>Projektplan</a:t>
            </a:r>
            <a:endParaRPr lang="en-GB" sz="1000" dirty="0" smtClean="0">
              <a:solidFill>
                <a:schemeClr val="tx1"/>
              </a:solidFill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err="1" smtClean="0">
                <a:solidFill>
                  <a:schemeClr val="tx1"/>
                </a:solidFill>
              </a:rPr>
              <a:t>Risiken</a:t>
            </a:r>
            <a:endParaRPr lang="en-GB" sz="1000" dirty="0" smtClean="0">
              <a:solidFill>
                <a:schemeClr val="tx1"/>
              </a:solidFill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err="1" smtClean="0">
                <a:solidFill>
                  <a:schemeClr val="tx1"/>
                </a:solidFill>
              </a:rPr>
              <a:t>Projekttools</a:t>
            </a:r>
            <a:endParaRPr lang="en-GB" sz="1000" dirty="0" smtClean="0">
              <a:solidFill>
                <a:schemeClr val="tx1"/>
              </a:solidFill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err="1" smtClean="0">
                <a:solidFill>
                  <a:schemeClr val="tx1"/>
                </a:solidFill>
              </a:rPr>
              <a:t>Statistiken</a:t>
            </a:r>
            <a:r>
              <a:rPr lang="en-GB" sz="800" dirty="0" smtClean="0">
                <a:solidFill>
                  <a:schemeClr val="tx1"/>
                </a:solidFill>
              </a:rPr>
              <a:t/>
            </a:r>
            <a:br>
              <a:rPr lang="en-GB" sz="800" dirty="0" smtClean="0">
                <a:solidFill>
                  <a:schemeClr val="tx1"/>
                </a:solidFill>
              </a:rPr>
            </a:br>
            <a:endParaRPr lang="en-GB" sz="400" dirty="0" smtClean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  <a:buClr>
                <a:schemeClr val="tx1"/>
              </a:buClr>
              <a:buFont typeface="Verdana" charset="0"/>
              <a:buChar char="»"/>
              <a:defRPr/>
            </a:pPr>
            <a:r>
              <a:rPr lang="en-GB" sz="1200" dirty="0" err="1" smtClean="0">
                <a:solidFill>
                  <a:schemeClr val="tx1"/>
                </a:solidFill>
              </a:rPr>
              <a:t>Rückblick</a:t>
            </a:r>
            <a:endParaRPr lang="en-GB" sz="1200" dirty="0">
              <a:solidFill>
                <a:schemeClr val="tx1"/>
              </a:solidFill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smtClean="0">
                <a:solidFill>
                  <a:schemeClr val="tx1"/>
                </a:solidFill>
              </a:rPr>
              <a:t>Positives</a:t>
            </a:r>
            <a:endParaRPr lang="en-GB" sz="1000" dirty="0">
              <a:solidFill>
                <a:schemeClr val="tx1"/>
              </a:solidFill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smtClean="0">
                <a:solidFill>
                  <a:schemeClr val="tx1"/>
                </a:solidFill>
              </a:rPr>
              <a:t>Negatives</a:t>
            </a:r>
            <a:endParaRPr lang="en-GB" sz="1000" dirty="0" smtClean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50094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2051721" y="188641"/>
            <a:ext cx="6984776" cy="6409010"/>
          </a:xfrm>
          <a:prstGeom prst="rect">
            <a:avLst/>
          </a:prstGeom>
          <a:solidFill>
            <a:srgbClr val="FFFFFF">
              <a:alpha val="80000"/>
            </a:srgbClr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>
              <a:cs typeface="Lucida Sans Unicode" charset="0"/>
            </a:endParaRPr>
          </a:p>
        </p:txBody>
      </p:sp>
      <p:sp>
        <p:nvSpPr>
          <p:cNvPr id="14" name="Text Box 4"/>
          <p:cNvSpPr txBox="1">
            <a:spLocks noChangeArrowheads="1"/>
          </p:cNvSpPr>
          <p:nvPr/>
        </p:nvSpPr>
        <p:spPr bwMode="auto">
          <a:xfrm>
            <a:off x="2189817" y="352424"/>
            <a:ext cx="6769100" cy="371513"/>
          </a:xfrm>
          <a:prstGeom prst="rect">
            <a:avLst/>
          </a:prstGeom>
          <a:solidFill>
            <a:srgbClr val="FFFFFF">
              <a:alpha val="20000"/>
            </a:srgbClr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Lucida Sans Unicode" charset="0"/>
              </a:defRPr>
            </a:lvl1pPr>
            <a:lvl2pPr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2pPr>
            <a:lvl3pPr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3pPr>
            <a:lvl4pPr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4pPr>
            <a:lvl5pPr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5pPr>
            <a:lvl6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6pPr>
            <a:lvl7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7pPr>
            <a:lvl8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8pPr>
            <a:lvl9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9pPr>
          </a:lstStyle>
          <a:p>
            <a:pPr eaLnBrk="1" hangingPunct="1">
              <a:lnSpc>
                <a:spcPct val="100000"/>
              </a:lnSpc>
              <a:buClr>
                <a:srgbClr val="FFFFFF"/>
              </a:buClr>
              <a:defRPr/>
            </a:pPr>
            <a:r>
              <a:rPr lang="en-GB" b="1" dirty="0" smtClean="0"/>
              <a:t>Business Logic</a:t>
            </a:r>
            <a:endParaRPr lang="en-GB" b="1" dirty="0" smtClean="0">
              <a:solidFill>
                <a:srgbClr val="000000">
                  <a:alpha val="50000"/>
                </a:srgbClr>
              </a:solidFill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2231232" y="836712"/>
            <a:ext cx="6589240" cy="5170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de-DE" sz="3200" dirty="0"/>
              <a:t>Vereinfacht Unit </a:t>
            </a:r>
            <a:r>
              <a:rPr lang="de-DE" sz="3200" dirty="0" err="1"/>
              <a:t>Testing</a:t>
            </a:r>
            <a:endParaRPr lang="de-DE" sz="3200" dirty="0"/>
          </a:p>
          <a:p>
            <a:pPr marL="285750" indent="-285750">
              <a:buFont typeface="Arial"/>
              <a:buChar char="•"/>
            </a:pPr>
            <a:r>
              <a:rPr lang="de-DE" sz="3200" dirty="0"/>
              <a:t>Alle Model Zugriffe</a:t>
            </a:r>
          </a:p>
          <a:p>
            <a:pPr>
              <a:spcBef>
                <a:spcPts val="1200"/>
              </a:spcBef>
            </a:pPr>
            <a:r>
              <a:rPr lang="de-DE" sz="1600" dirty="0" err="1">
                <a:latin typeface="Consolas"/>
                <a:cs typeface="Consolas"/>
              </a:rPr>
              <a:t>public</a:t>
            </a:r>
            <a:r>
              <a:rPr lang="de-DE" sz="1600" dirty="0">
                <a:latin typeface="Consolas"/>
                <a:cs typeface="Consolas"/>
              </a:rPr>
              <a:t> List&lt;</a:t>
            </a:r>
            <a:r>
              <a:rPr lang="de-DE" sz="1600" dirty="0" err="1">
                <a:latin typeface="Consolas"/>
                <a:cs typeface="Consolas"/>
              </a:rPr>
              <a:t>ExpandoObject</a:t>
            </a:r>
            <a:r>
              <a:rPr lang="de-DE" sz="1600" dirty="0">
                <a:latin typeface="Consolas"/>
                <a:cs typeface="Consolas"/>
              </a:rPr>
              <a:t>&gt; </a:t>
            </a:r>
            <a:r>
              <a:rPr lang="de-DE" sz="1600" dirty="0" err="1">
                <a:latin typeface="Consolas"/>
                <a:cs typeface="Consolas"/>
              </a:rPr>
              <a:t>GetAllProjects</a:t>
            </a:r>
            <a:r>
              <a:rPr lang="de-DE" sz="1600" dirty="0">
                <a:latin typeface="Consolas"/>
                <a:cs typeface="Consolas"/>
              </a:rPr>
              <a:t>()</a:t>
            </a:r>
          </a:p>
          <a:p>
            <a:r>
              <a:rPr lang="de-DE" sz="1600" dirty="0">
                <a:latin typeface="Consolas"/>
                <a:cs typeface="Consolas"/>
              </a:rPr>
              <a:t>{</a:t>
            </a:r>
          </a:p>
          <a:p>
            <a:pPr>
              <a:tabLst>
                <a:tab pos="444500" algn="l"/>
              </a:tabLst>
            </a:pPr>
            <a:r>
              <a:rPr lang="de-DE" sz="1600" dirty="0">
                <a:latin typeface="Consolas"/>
                <a:cs typeface="Consolas"/>
              </a:rPr>
              <a:t>	List&lt;</a:t>
            </a:r>
            <a:r>
              <a:rPr lang="de-DE" sz="1600" dirty="0" err="1">
                <a:latin typeface="Consolas"/>
                <a:cs typeface="Consolas"/>
              </a:rPr>
              <a:t>ExpandoObject</a:t>
            </a:r>
            <a:r>
              <a:rPr lang="de-DE" sz="1600" dirty="0">
                <a:latin typeface="Consolas"/>
                <a:cs typeface="Consolas"/>
              </a:rPr>
              <a:t>&gt; </a:t>
            </a:r>
            <a:r>
              <a:rPr lang="de-DE" sz="1600" dirty="0" err="1">
                <a:latin typeface="Consolas"/>
                <a:cs typeface="Consolas"/>
              </a:rPr>
              <a:t>projectList</a:t>
            </a:r>
            <a:r>
              <a:rPr lang="de-DE" sz="1600" dirty="0">
                <a:latin typeface="Consolas"/>
                <a:cs typeface="Consolas"/>
              </a:rPr>
              <a:t> = </a:t>
            </a:r>
            <a:r>
              <a:rPr lang="de-DE" sz="1600" dirty="0" err="1">
                <a:latin typeface="Consolas"/>
                <a:cs typeface="Consolas"/>
              </a:rPr>
              <a:t>new</a:t>
            </a:r>
            <a:r>
              <a:rPr lang="de-DE" sz="1600" dirty="0">
                <a:latin typeface="Consolas"/>
                <a:cs typeface="Consolas"/>
              </a:rPr>
              <a:t> List&lt;&gt;();</a:t>
            </a:r>
          </a:p>
          <a:p>
            <a:pPr>
              <a:tabLst>
                <a:tab pos="444500" algn="l"/>
              </a:tabLst>
            </a:pPr>
            <a:r>
              <a:rPr lang="de-DE" sz="1600" dirty="0">
                <a:latin typeface="Consolas"/>
                <a:cs typeface="Consolas"/>
              </a:rPr>
              <a:t>	</a:t>
            </a:r>
            <a:r>
              <a:rPr lang="de-DE" sz="1600" dirty="0" err="1">
                <a:latin typeface="Consolas"/>
                <a:cs typeface="Consolas"/>
              </a:rPr>
              <a:t>var</a:t>
            </a:r>
            <a:r>
              <a:rPr lang="de-DE" sz="1600" dirty="0">
                <a:latin typeface="Consolas"/>
                <a:cs typeface="Consolas"/>
              </a:rPr>
              <a:t> </a:t>
            </a:r>
            <a:r>
              <a:rPr lang="de-DE" sz="1600" dirty="0" err="1">
                <a:latin typeface="Consolas"/>
                <a:cs typeface="Consolas"/>
              </a:rPr>
              <a:t>projects</a:t>
            </a:r>
            <a:r>
              <a:rPr lang="de-DE" sz="1600" dirty="0">
                <a:latin typeface="Consolas"/>
                <a:cs typeface="Consolas"/>
              </a:rPr>
              <a:t> = </a:t>
            </a:r>
            <a:r>
              <a:rPr lang="de-DE" sz="1600" b="1" dirty="0" err="1">
                <a:latin typeface="Consolas"/>
                <a:cs typeface="Consolas"/>
              </a:rPr>
              <a:t>Db.Projects</a:t>
            </a:r>
            <a:r>
              <a:rPr lang="de-DE" sz="1600" dirty="0">
                <a:latin typeface="Consolas"/>
                <a:cs typeface="Consolas"/>
              </a:rPr>
              <a:t>;</a:t>
            </a:r>
          </a:p>
          <a:p>
            <a:pPr>
              <a:tabLst>
                <a:tab pos="444500" algn="l"/>
              </a:tabLst>
            </a:pPr>
            <a:r>
              <a:rPr lang="de-DE" sz="1600" dirty="0">
                <a:latin typeface="Consolas"/>
                <a:cs typeface="Consolas"/>
              </a:rPr>
              <a:t>	</a:t>
            </a:r>
            <a:r>
              <a:rPr lang="de-DE" sz="1600" dirty="0" err="1">
                <a:latin typeface="Consolas"/>
                <a:cs typeface="Consolas"/>
              </a:rPr>
              <a:t>foreach</a:t>
            </a:r>
            <a:r>
              <a:rPr lang="de-DE" sz="1600" dirty="0">
                <a:latin typeface="Consolas"/>
                <a:cs typeface="Consolas"/>
              </a:rPr>
              <a:t> (Project p in </a:t>
            </a:r>
            <a:r>
              <a:rPr lang="de-DE" sz="1600" dirty="0" err="1">
                <a:latin typeface="Consolas"/>
                <a:cs typeface="Consolas"/>
              </a:rPr>
              <a:t>projects.ToList</a:t>
            </a:r>
            <a:r>
              <a:rPr lang="de-DE" sz="1600" dirty="0">
                <a:latin typeface="Consolas"/>
                <a:cs typeface="Consolas"/>
              </a:rPr>
              <a:t>())</a:t>
            </a:r>
          </a:p>
          <a:p>
            <a:pPr>
              <a:tabLst>
                <a:tab pos="444500" algn="l"/>
              </a:tabLst>
            </a:pPr>
            <a:r>
              <a:rPr lang="de-DE" sz="1600" dirty="0">
                <a:latin typeface="Consolas"/>
                <a:cs typeface="Consolas"/>
              </a:rPr>
              <a:t>	{</a:t>
            </a:r>
          </a:p>
          <a:p>
            <a:pPr>
              <a:tabLst>
                <a:tab pos="812800" algn="l"/>
              </a:tabLst>
            </a:pPr>
            <a:r>
              <a:rPr lang="de-DE" sz="1600" dirty="0">
                <a:latin typeface="Consolas"/>
                <a:cs typeface="Consolas"/>
              </a:rPr>
              <a:t>	</a:t>
            </a:r>
            <a:r>
              <a:rPr lang="de-DE" sz="1600" dirty="0" err="1">
                <a:latin typeface="Consolas"/>
                <a:cs typeface="Consolas"/>
              </a:rPr>
              <a:t>dynamic</a:t>
            </a:r>
            <a:r>
              <a:rPr lang="de-DE" sz="1600" dirty="0">
                <a:latin typeface="Consolas"/>
                <a:cs typeface="Consolas"/>
              </a:rPr>
              <a:t> </a:t>
            </a:r>
            <a:r>
              <a:rPr lang="de-DE" sz="1600" dirty="0" err="1">
                <a:latin typeface="Consolas"/>
                <a:cs typeface="Consolas"/>
              </a:rPr>
              <a:t>expando</a:t>
            </a:r>
            <a:r>
              <a:rPr lang="de-DE" sz="1600" dirty="0">
                <a:latin typeface="Consolas"/>
                <a:cs typeface="Consolas"/>
              </a:rPr>
              <a:t> = </a:t>
            </a:r>
            <a:r>
              <a:rPr lang="de-DE" sz="1600" dirty="0" err="1">
                <a:latin typeface="Consolas"/>
                <a:cs typeface="Consolas"/>
              </a:rPr>
              <a:t>new</a:t>
            </a:r>
            <a:r>
              <a:rPr lang="de-DE" sz="1600" dirty="0">
                <a:latin typeface="Consolas"/>
                <a:cs typeface="Consolas"/>
              </a:rPr>
              <a:t> </a:t>
            </a:r>
            <a:r>
              <a:rPr lang="de-DE" sz="1600" dirty="0" err="1">
                <a:latin typeface="Consolas"/>
                <a:cs typeface="Consolas"/>
              </a:rPr>
              <a:t>ExpandoObject</a:t>
            </a:r>
            <a:r>
              <a:rPr lang="de-DE" sz="1600" dirty="0">
                <a:latin typeface="Consolas"/>
                <a:cs typeface="Consolas"/>
              </a:rPr>
              <a:t>(</a:t>
            </a:r>
            <a:r>
              <a:rPr lang="de-DE" sz="1600">
                <a:latin typeface="Consolas"/>
                <a:cs typeface="Consolas"/>
              </a:rPr>
              <a:t>); </a:t>
            </a:r>
            <a:endParaRPr lang="de-DE" sz="1600" dirty="0">
              <a:latin typeface="Consolas"/>
              <a:cs typeface="Consolas"/>
            </a:endParaRPr>
          </a:p>
          <a:p>
            <a:pPr>
              <a:tabLst>
                <a:tab pos="812800" algn="l"/>
              </a:tabLst>
            </a:pPr>
            <a:r>
              <a:rPr lang="de-DE" sz="1600" dirty="0">
                <a:latin typeface="Consolas"/>
                <a:cs typeface="Consolas"/>
              </a:rPr>
              <a:t>	</a:t>
            </a:r>
            <a:r>
              <a:rPr lang="de-DE" sz="1600" dirty="0" err="1">
                <a:latin typeface="Consolas"/>
                <a:cs typeface="Consolas"/>
              </a:rPr>
              <a:t>expando.ProjectId</a:t>
            </a:r>
            <a:r>
              <a:rPr lang="de-DE" sz="1600" dirty="0">
                <a:latin typeface="Consolas"/>
                <a:cs typeface="Consolas"/>
              </a:rPr>
              <a:t> = </a:t>
            </a:r>
            <a:r>
              <a:rPr lang="de-DE" sz="1600" err="1">
                <a:latin typeface="Consolas"/>
                <a:cs typeface="Consolas"/>
              </a:rPr>
              <a:t>p.ProjectId</a:t>
            </a:r>
            <a:r>
              <a:rPr lang="de-DE" sz="1600">
                <a:latin typeface="Consolas"/>
                <a:cs typeface="Consolas"/>
              </a:rPr>
              <a:t>; </a:t>
            </a:r>
            <a:endParaRPr lang="de-DE" sz="1600" dirty="0">
              <a:latin typeface="Consolas"/>
              <a:cs typeface="Consolas"/>
            </a:endParaRPr>
          </a:p>
          <a:p>
            <a:pPr>
              <a:tabLst>
                <a:tab pos="812800" algn="l"/>
              </a:tabLst>
            </a:pPr>
            <a:r>
              <a:rPr lang="de-DE" sz="1600" dirty="0">
                <a:latin typeface="Consolas"/>
                <a:cs typeface="Consolas"/>
              </a:rPr>
              <a:t>	</a:t>
            </a:r>
            <a:r>
              <a:rPr lang="de-DE" sz="1600" dirty="0" err="1">
                <a:latin typeface="Consolas"/>
                <a:cs typeface="Consolas"/>
              </a:rPr>
              <a:t>expando.Name</a:t>
            </a:r>
            <a:r>
              <a:rPr lang="de-DE" sz="1600" dirty="0">
                <a:latin typeface="Consolas"/>
                <a:cs typeface="Consolas"/>
              </a:rPr>
              <a:t> = </a:t>
            </a:r>
            <a:r>
              <a:rPr lang="de-DE" sz="1600" err="1">
                <a:latin typeface="Consolas"/>
                <a:cs typeface="Consolas"/>
              </a:rPr>
              <a:t>p.Name</a:t>
            </a:r>
            <a:r>
              <a:rPr lang="de-DE" sz="1600">
                <a:latin typeface="Consolas"/>
                <a:cs typeface="Consolas"/>
              </a:rPr>
              <a:t>; </a:t>
            </a:r>
            <a:endParaRPr lang="de-DE" sz="1600" dirty="0">
              <a:latin typeface="Consolas"/>
              <a:cs typeface="Consolas"/>
            </a:endParaRPr>
          </a:p>
          <a:p>
            <a:pPr>
              <a:tabLst>
                <a:tab pos="812800" algn="l"/>
              </a:tabLst>
            </a:pPr>
            <a:r>
              <a:rPr lang="de-DE" sz="1600" dirty="0">
                <a:latin typeface="Consolas"/>
                <a:cs typeface="Consolas"/>
              </a:rPr>
              <a:t>	</a:t>
            </a:r>
            <a:r>
              <a:rPr lang="de-DE" sz="1600" dirty="0" err="1">
                <a:latin typeface="Consolas"/>
                <a:cs typeface="Consolas"/>
              </a:rPr>
              <a:t>expando.StartDate</a:t>
            </a:r>
            <a:r>
              <a:rPr lang="de-DE" sz="1600" dirty="0">
                <a:latin typeface="Consolas"/>
                <a:cs typeface="Consolas"/>
              </a:rPr>
              <a:t> = </a:t>
            </a:r>
            <a:r>
              <a:rPr lang="de-DE" sz="1600" err="1">
                <a:latin typeface="Consolas"/>
                <a:cs typeface="Consolas"/>
              </a:rPr>
              <a:t>p.StartDate</a:t>
            </a:r>
            <a:r>
              <a:rPr lang="de-DE" sz="1600">
                <a:latin typeface="Consolas"/>
                <a:cs typeface="Consolas"/>
              </a:rPr>
              <a:t>; </a:t>
            </a:r>
            <a:endParaRPr lang="de-DE" sz="1600" dirty="0">
              <a:latin typeface="Consolas"/>
              <a:cs typeface="Consolas"/>
            </a:endParaRPr>
          </a:p>
          <a:p>
            <a:pPr>
              <a:tabLst>
                <a:tab pos="812800" algn="l"/>
              </a:tabLst>
            </a:pPr>
            <a:r>
              <a:rPr lang="it-IT" sz="1600" dirty="0">
                <a:latin typeface="Consolas"/>
                <a:cs typeface="Consolas"/>
              </a:rPr>
              <a:t>	</a:t>
            </a:r>
            <a:r>
              <a:rPr lang="it-IT" sz="1600" dirty="0" err="1">
                <a:latin typeface="Consolas"/>
                <a:cs typeface="Consolas"/>
              </a:rPr>
              <a:t>expando.EndDate</a:t>
            </a:r>
            <a:r>
              <a:rPr lang="it-IT" sz="1600" dirty="0">
                <a:latin typeface="Consolas"/>
                <a:cs typeface="Consolas"/>
              </a:rPr>
              <a:t> = </a:t>
            </a:r>
            <a:r>
              <a:rPr lang="it-IT" sz="1600" err="1">
                <a:latin typeface="Consolas"/>
                <a:cs typeface="Consolas"/>
              </a:rPr>
              <a:t>p.EndDate</a:t>
            </a:r>
            <a:r>
              <a:rPr lang="it-IT" sz="1600">
                <a:latin typeface="Consolas"/>
                <a:cs typeface="Consolas"/>
              </a:rPr>
              <a:t>; </a:t>
            </a:r>
            <a:endParaRPr lang="it-IT" sz="1600" dirty="0">
              <a:latin typeface="Consolas"/>
              <a:cs typeface="Consolas"/>
            </a:endParaRPr>
          </a:p>
          <a:p>
            <a:pPr>
              <a:tabLst>
                <a:tab pos="812800" algn="l"/>
              </a:tabLst>
            </a:pPr>
            <a:r>
              <a:rPr lang="fi-FI" sz="1600">
                <a:latin typeface="Consolas"/>
                <a:cs typeface="Consolas"/>
              </a:rPr>
              <a:t>	</a:t>
            </a:r>
            <a:r>
              <a:rPr lang="it-IT" sz="1600">
                <a:latin typeface="Consolas"/>
                <a:cs typeface="Consolas"/>
              </a:rPr>
              <a:t>…</a:t>
            </a:r>
            <a:endParaRPr lang="it-IT" sz="1600" dirty="0">
              <a:latin typeface="Consolas"/>
              <a:cs typeface="Consolas"/>
            </a:endParaRPr>
          </a:p>
          <a:p>
            <a:pPr>
              <a:tabLst>
                <a:tab pos="812800" algn="l"/>
              </a:tabLst>
            </a:pPr>
            <a:r>
              <a:rPr lang="it-IT" sz="1600" dirty="0">
                <a:latin typeface="Consolas"/>
                <a:cs typeface="Consolas"/>
              </a:rPr>
              <a:t>	</a:t>
            </a:r>
            <a:r>
              <a:rPr lang="de-DE" sz="1600" dirty="0" err="1">
                <a:latin typeface="Consolas"/>
                <a:cs typeface="Consolas"/>
              </a:rPr>
              <a:t>projectList.Add</a:t>
            </a:r>
            <a:r>
              <a:rPr lang="de-DE" sz="1600" dirty="0">
                <a:latin typeface="Consolas"/>
                <a:cs typeface="Consolas"/>
              </a:rPr>
              <a:t>(</a:t>
            </a:r>
            <a:r>
              <a:rPr lang="de-DE" sz="1600" dirty="0" err="1">
                <a:latin typeface="Consolas"/>
                <a:cs typeface="Consolas"/>
              </a:rPr>
              <a:t>expando</a:t>
            </a:r>
            <a:r>
              <a:rPr lang="de-DE" sz="1600">
                <a:latin typeface="Consolas"/>
                <a:cs typeface="Consolas"/>
              </a:rPr>
              <a:t>); </a:t>
            </a:r>
            <a:endParaRPr lang="es-ES_tradnl" sz="1600" dirty="0">
              <a:latin typeface="Consolas"/>
              <a:cs typeface="Consolas"/>
            </a:endParaRPr>
          </a:p>
          <a:p>
            <a:pPr>
              <a:tabLst>
                <a:tab pos="444500" algn="l"/>
              </a:tabLst>
            </a:pPr>
            <a:r>
              <a:rPr lang="es-ES_tradnl" sz="1600" dirty="0">
                <a:latin typeface="Consolas"/>
                <a:cs typeface="Consolas"/>
              </a:rPr>
              <a:t>	}</a:t>
            </a:r>
          </a:p>
          <a:p>
            <a:pPr>
              <a:tabLst>
                <a:tab pos="444500" algn="l"/>
              </a:tabLst>
            </a:pPr>
            <a:r>
              <a:rPr lang="es-ES_tradnl" sz="1600" smtClean="0">
                <a:latin typeface="Consolas"/>
                <a:cs typeface="Consolas"/>
              </a:rPr>
              <a:t>return </a:t>
            </a:r>
            <a:r>
              <a:rPr lang="de-DE" sz="1600" dirty="0" err="1">
                <a:latin typeface="Consolas"/>
                <a:cs typeface="Consolas"/>
              </a:rPr>
              <a:t>project</a:t>
            </a:r>
            <a:r>
              <a:rPr lang="es-ES_tradnl" sz="1600" dirty="0" err="1">
                <a:latin typeface="Consolas"/>
                <a:cs typeface="Consolas"/>
              </a:rPr>
              <a:t>List</a:t>
            </a:r>
            <a:r>
              <a:rPr lang="es-ES_tradnl" sz="1600" dirty="0">
                <a:latin typeface="Consolas"/>
                <a:cs typeface="Consolas"/>
              </a:rPr>
              <a:t>;</a:t>
            </a:r>
          </a:p>
          <a:p>
            <a:r>
              <a:rPr lang="es-ES_tradnl" sz="1600" dirty="0">
                <a:latin typeface="Consolas"/>
                <a:cs typeface="Consolas"/>
              </a:rPr>
              <a:t>}</a:t>
            </a:r>
            <a:endParaRPr lang="de-DE" sz="1600" dirty="0">
              <a:latin typeface="Consolas"/>
              <a:cs typeface="Consolas"/>
            </a:endParaRPr>
          </a:p>
        </p:txBody>
      </p:sp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179388" y="1117600"/>
            <a:ext cx="1800324" cy="46502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Lucida Sans Unicode" charset="0"/>
              </a:defRPr>
            </a:lvl1pPr>
            <a:lvl2pPr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2pPr>
            <a:lvl3pPr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3pPr>
            <a:lvl4pPr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4pPr>
            <a:lvl5pPr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5pPr>
            <a:lvl6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6pPr>
            <a:lvl7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7pPr>
            <a:lvl8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8pPr>
            <a:lvl9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9pPr>
          </a:lstStyle>
          <a:p>
            <a:pPr eaLnBrk="1" hangingPunct="1">
              <a:lnSpc>
                <a:spcPct val="100000"/>
              </a:lnSpc>
              <a:buClr>
                <a:schemeClr val="tx1"/>
              </a:buClr>
              <a:buFont typeface="Verdana" charset="0"/>
              <a:buChar char="»"/>
              <a:defRPr/>
            </a:pPr>
            <a:r>
              <a:rPr lang="en-GB" sz="1200" b="1" dirty="0" smtClean="0">
                <a:solidFill>
                  <a:schemeClr val="tx1"/>
                </a:solidFill>
                <a:latin typeface="+mn-lt"/>
              </a:rPr>
              <a:t> </a:t>
            </a:r>
            <a:r>
              <a:rPr lang="en-GB" sz="1200" dirty="0" smtClean="0">
                <a:solidFill>
                  <a:schemeClr val="tx1"/>
                </a:solidFill>
                <a:latin typeface="+mn-lt"/>
              </a:rPr>
              <a:t>Was </a:t>
            </a:r>
            <a:r>
              <a:rPr lang="en-GB" sz="1200" dirty="0" err="1" smtClean="0">
                <a:solidFill>
                  <a:schemeClr val="tx1"/>
                </a:solidFill>
                <a:latin typeface="+mn-lt"/>
              </a:rPr>
              <a:t>ist</a:t>
            </a:r>
            <a:r>
              <a:rPr lang="en-GB" sz="1200" dirty="0" smtClean="0">
                <a:solidFill>
                  <a:schemeClr val="tx1"/>
                </a:solidFill>
                <a:latin typeface="+mn-lt"/>
              </a:rPr>
              <a:t> wt4u?</a:t>
            </a:r>
          </a:p>
          <a:p>
            <a:pPr eaLnBrk="1" hangingPunct="1">
              <a:lnSpc>
                <a:spcPct val="100000"/>
              </a:lnSpc>
              <a:buClr>
                <a:schemeClr val="tx1"/>
              </a:buClr>
              <a:buFont typeface="Verdana" charset="0"/>
              <a:buNone/>
              <a:defRPr/>
            </a:pPr>
            <a:endParaRPr lang="en-GB" sz="400" b="1" dirty="0" smtClean="0">
              <a:solidFill>
                <a:schemeClr val="tx1"/>
              </a:solidFill>
              <a:latin typeface="+mn-lt"/>
            </a:endParaRPr>
          </a:p>
          <a:p>
            <a:pPr eaLnBrk="1" hangingPunct="1">
              <a:lnSpc>
                <a:spcPct val="100000"/>
              </a:lnSpc>
              <a:buClr>
                <a:schemeClr val="tx1"/>
              </a:buClr>
              <a:buFont typeface="Verdana" charset="0"/>
              <a:buChar char="»"/>
              <a:defRPr/>
            </a:pPr>
            <a:r>
              <a:rPr lang="en-GB" sz="1200" dirty="0" smtClean="0">
                <a:solidFill>
                  <a:schemeClr val="tx1"/>
                </a:solidFill>
                <a:latin typeface="+mn-lt"/>
              </a:rPr>
              <a:t> Demo</a:t>
            </a:r>
          </a:p>
          <a:p>
            <a:pPr eaLnBrk="1" hangingPunct="1">
              <a:lnSpc>
                <a:spcPct val="100000"/>
              </a:lnSpc>
              <a:buClr>
                <a:schemeClr val="tx1"/>
              </a:buClr>
              <a:buFont typeface="Verdana" charset="0"/>
              <a:buNone/>
              <a:defRPr/>
            </a:pPr>
            <a:r>
              <a:rPr lang="en-GB" sz="400" dirty="0" smtClean="0">
                <a:solidFill>
                  <a:schemeClr val="tx1"/>
                </a:solidFill>
                <a:latin typeface="+mn-lt"/>
              </a:rPr>
              <a:t> </a:t>
            </a:r>
          </a:p>
          <a:p>
            <a:pPr eaLnBrk="1" hangingPunct="1">
              <a:lnSpc>
                <a:spcPct val="100000"/>
              </a:lnSpc>
              <a:buClr>
                <a:schemeClr val="tx1"/>
              </a:buClr>
              <a:buFont typeface="Verdana" charset="0"/>
              <a:buChar char="»"/>
              <a:defRPr/>
            </a:pPr>
            <a:r>
              <a:rPr lang="en-GB" sz="1200" dirty="0" smtClean="0">
                <a:solidFill>
                  <a:schemeClr val="tx1"/>
                </a:solidFill>
                <a:latin typeface="+mn-lt"/>
              </a:rPr>
              <a:t> </a:t>
            </a:r>
            <a:r>
              <a:rPr lang="en-GB" sz="1200" dirty="0" err="1" smtClean="0">
                <a:solidFill>
                  <a:schemeClr val="tx1"/>
                </a:solidFill>
                <a:latin typeface="+mn-lt"/>
              </a:rPr>
              <a:t>Architektur</a:t>
            </a:r>
            <a:endParaRPr lang="en-GB" sz="1200" dirty="0" smtClean="0">
              <a:solidFill>
                <a:schemeClr val="tx1"/>
              </a:solidFill>
              <a:latin typeface="+mn-lt"/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err="1" smtClean="0">
                <a:solidFill>
                  <a:schemeClr val="tx1"/>
                </a:solidFill>
                <a:latin typeface="+mn-lt"/>
              </a:rPr>
              <a:t>Systemübersicht</a:t>
            </a:r>
            <a:endParaRPr lang="en-GB" sz="1000" dirty="0" smtClean="0">
              <a:solidFill>
                <a:schemeClr val="tx1"/>
              </a:solidFill>
              <a:latin typeface="+mn-lt"/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err="1" smtClean="0">
                <a:solidFill>
                  <a:schemeClr val="tx1"/>
                </a:solidFill>
                <a:latin typeface="+mn-lt"/>
              </a:rPr>
              <a:t>Technologien</a:t>
            </a:r>
            <a:endParaRPr lang="en-GB" sz="1000" dirty="0" smtClean="0">
              <a:solidFill>
                <a:schemeClr val="tx1"/>
              </a:solidFill>
              <a:latin typeface="+mn-lt"/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smtClean="0">
                <a:solidFill>
                  <a:schemeClr val="tx1"/>
                </a:solidFill>
                <a:latin typeface="+mn-lt"/>
              </a:rPr>
              <a:t>Server</a:t>
            </a: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smtClean="0">
                <a:solidFill>
                  <a:schemeClr val="tx1"/>
                </a:solidFill>
                <a:latin typeface="+mn-lt"/>
              </a:rPr>
              <a:t>UML-</a:t>
            </a:r>
            <a:r>
              <a:rPr lang="en-GB" sz="1000" dirty="0" err="1" smtClean="0">
                <a:solidFill>
                  <a:schemeClr val="tx1"/>
                </a:solidFill>
                <a:latin typeface="+mn-lt"/>
              </a:rPr>
              <a:t>Diagramme</a:t>
            </a:r>
            <a:endParaRPr lang="en-GB" sz="1000" dirty="0" smtClean="0">
              <a:solidFill>
                <a:schemeClr val="tx1"/>
              </a:solidFill>
              <a:latin typeface="+mn-lt"/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smtClean="0">
                <a:solidFill>
                  <a:schemeClr val="tx1"/>
                </a:solidFill>
                <a:latin typeface="+mn-lt"/>
              </a:rPr>
              <a:t>Implementation MVC</a:t>
            </a: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b="1" dirty="0" err="1" smtClean="0">
                <a:solidFill>
                  <a:srgbClr val="FF0000"/>
                </a:solidFill>
                <a:latin typeface="+mn-lt"/>
              </a:rPr>
              <a:t>BusinessLogic</a:t>
            </a:r>
            <a:endParaRPr lang="en-GB" sz="1000" b="1" dirty="0" smtClean="0">
              <a:solidFill>
                <a:srgbClr val="FF0000"/>
              </a:solidFill>
              <a:latin typeface="+mn-lt"/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smtClean="0">
                <a:solidFill>
                  <a:schemeClr val="tx1"/>
                </a:solidFill>
                <a:latin typeface="+mn-lt"/>
              </a:rPr>
              <a:t>GET-Request</a:t>
            </a: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smtClean="0">
                <a:solidFill>
                  <a:schemeClr val="tx1"/>
                </a:solidFill>
                <a:latin typeface="+mn-lt"/>
              </a:rPr>
              <a:t>Exception Handling</a:t>
            </a: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err="1" smtClean="0">
                <a:solidFill>
                  <a:schemeClr val="tx1"/>
                </a:solidFill>
                <a:latin typeface="+mn-lt"/>
              </a:rPr>
              <a:t>Benutzerverwaltung</a:t>
            </a:r>
            <a:endParaRPr lang="en-GB" sz="1000" dirty="0" smtClean="0">
              <a:solidFill>
                <a:schemeClr val="tx1"/>
              </a:solidFill>
              <a:latin typeface="+mn-lt"/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smtClean="0">
                <a:solidFill>
                  <a:schemeClr val="tx1"/>
                </a:solidFill>
                <a:latin typeface="+mn-lt"/>
              </a:rPr>
              <a:t>Security</a:t>
            </a: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smtClean="0">
                <a:solidFill>
                  <a:schemeClr val="tx1"/>
                </a:solidFill>
                <a:latin typeface="+mn-lt"/>
              </a:rPr>
              <a:t>Transactions</a:t>
            </a: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err="1" smtClean="0">
                <a:solidFill>
                  <a:schemeClr val="tx1"/>
                </a:solidFill>
                <a:latin typeface="+mn-lt"/>
              </a:rPr>
              <a:t>Javascript</a:t>
            </a:r>
            <a:endParaRPr lang="en-GB" sz="1000" dirty="0" smtClean="0">
              <a:solidFill>
                <a:schemeClr val="tx1"/>
              </a:solidFill>
              <a:latin typeface="+mn-lt"/>
            </a:endParaRPr>
          </a:p>
          <a:p>
            <a:pPr eaLnBrk="1" hangingPunct="1">
              <a:lnSpc>
                <a:spcPct val="100000"/>
              </a:lnSpc>
              <a:buClr>
                <a:schemeClr val="tx1"/>
              </a:buClr>
              <a:buFont typeface="Verdana" charset="0"/>
              <a:buChar char="»"/>
              <a:defRPr/>
            </a:pPr>
            <a:endParaRPr lang="en-GB" sz="400" dirty="0" smtClean="0">
              <a:solidFill>
                <a:schemeClr val="tx1"/>
              </a:solidFill>
              <a:latin typeface="+mn-lt"/>
            </a:endParaRPr>
          </a:p>
          <a:p>
            <a:pPr eaLnBrk="1" hangingPunct="1">
              <a:lnSpc>
                <a:spcPct val="100000"/>
              </a:lnSpc>
              <a:buClr>
                <a:schemeClr val="tx1"/>
              </a:buClr>
              <a:buFont typeface="Verdana" charset="0"/>
              <a:buChar char="»"/>
              <a:defRPr/>
            </a:pPr>
            <a:r>
              <a:rPr lang="en-GB" sz="1200" dirty="0" err="1" smtClean="0">
                <a:solidFill>
                  <a:schemeClr val="tx1"/>
                </a:solidFill>
                <a:latin typeface="+mn-lt"/>
              </a:rPr>
              <a:t>Qualitätsmanagement</a:t>
            </a:r>
            <a:endParaRPr lang="en-GB" sz="1200" dirty="0" smtClean="0">
              <a:solidFill>
                <a:schemeClr val="tx1"/>
              </a:solidFill>
              <a:latin typeface="+mn-lt"/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err="1" smtClean="0">
                <a:solidFill>
                  <a:schemeClr val="tx1"/>
                </a:solidFill>
              </a:rPr>
              <a:t>Massnahmen</a:t>
            </a:r>
            <a:endParaRPr lang="en-GB" sz="1000" dirty="0" smtClean="0">
              <a:solidFill>
                <a:schemeClr val="tx1"/>
              </a:solidFill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smtClean="0">
                <a:solidFill>
                  <a:schemeClr val="tx1"/>
                </a:solidFill>
              </a:rPr>
              <a:t>Testing</a:t>
            </a: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err="1" smtClean="0">
                <a:solidFill>
                  <a:schemeClr val="tx1"/>
                </a:solidFill>
              </a:rPr>
              <a:t>Metriken</a:t>
            </a:r>
            <a:endParaRPr lang="en-GB" sz="1000" dirty="0" smtClean="0">
              <a:solidFill>
                <a:schemeClr val="tx1"/>
              </a:solidFill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smtClean="0">
                <a:solidFill>
                  <a:schemeClr val="tx1"/>
                </a:solidFill>
              </a:rPr>
              <a:t>Usability Test</a:t>
            </a:r>
            <a:r>
              <a:rPr lang="en-GB" sz="800" dirty="0" smtClean="0">
                <a:solidFill>
                  <a:schemeClr val="tx1"/>
                </a:solidFill>
              </a:rPr>
              <a:t/>
            </a:r>
            <a:br>
              <a:rPr lang="en-GB" sz="800" dirty="0" smtClean="0">
                <a:solidFill>
                  <a:schemeClr val="tx1"/>
                </a:solidFill>
              </a:rPr>
            </a:br>
            <a:endParaRPr lang="en-GB" sz="400" dirty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  <a:buClr>
                <a:schemeClr val="tx1"/>
              </a:buClr>
              <a:buFont typeface="Verdana" charset="0"/>
              <a:buChar char="»"/>
              <a:defRPr/>
            </a:pPr>
            <a:r>
              <a:rPr lang="en-GB" sz="1200" dirty="0" err="1" smtClean="0">
                <a:solidFill>
                  <a:schemeClr val="tx1"/>
                </a:solidFill>
              </a:rPr>
              <a:t>Projektmanagement</a:t>
            </a:r>
            <a:endParaRPr lang="en-GB" sz="1200" dirty="0">
              <a:solidFill>
                <a:schemeClr val="tx1"/>
              </a:solidFill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err="1" smtClean="0">
                <a:solidFill>
                  <a:schemeClr val="tx1"/>
                </a:solidFill>
              </a:rPr>
              <a:t>Projektplan</a:t>
            </a:r>
            <a:endParaRPr lang="en-GB" sz="1000" dirty="0" smtClean="0">
              <a:solidFill>
                <a:schemeClr val="tx1"/>
              </a:solidFill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err="1" smtClean="0">
                <a:solidFill>
                  <a:schemeClr val="tx1"/>
                </a:solidFill>
              </a:rPr>
              <a:t>Risiken</a:t>
            </a:r>
            <a:endParaRPr lang="en-GB" sz="1000" dirty="0" smtClean="0">
              <a:solidFill>
                <a:schemeClr val="tx1"/>
              </a:solidFill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err="1" smtClean="0">
                <a:solidFill>
                  <a:schemeClr val="tx1"/>
                </a:solidFill>
              </a:rPr>
              <a:t>Projekttools</a:t>
            </a:r>
            <a:endParaRPr lang="en-GB" sz="1000" dirty="0" smtClean="0">
              <a:solidFill>
                <a:schemeClr val="tx1"/>
              </a:solidFill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err="1" smtClean="0">
                <a:solidFill>
                  <a:schemeClr val="tx1"/>
                </a:solidFill>
              </a:rPr>
              <a:t>Statistiken</a:t>
            </a:r>
            <a:r>
              <a:rPr lang="en-GB" sz="800" dirty="0" smtClean="0">
                <a:solidFill>
                  <a:schemeClr val="tx1"/>
                </a:solidFill>
              </a:rPr>
              <a:t/>
            </a:r>
            <a:br>
              <a:rPr lang="en-GB" sz="800" dirty="0" smtClean="0">
                <a:solidFill>
                  <a:schemeClr val="tx1"/>
                </a:solidFill>
              </a:rPr>
            </a:br>
            <a:endParaRPr lang="en-GB" sz="400" dirty="0" smtClean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  <a:buClr>
                <a:schemeClr val="tx1"/>
              </a:buClr>
              <a:buFont typeface="Verdana" charset="0"/>
              <a:buChar char="»"/>
              <a:defRPr/>
            </a:pPr>
            <a:r>
              <a:rPr lang="en-GB" sz="1200" dirty="0" err="1" smtClean="0">
                <a:solidFill>
                  <a:schemeClr val="tx1"/>
                </a:solidFill>
              </a:rPr>
              <a:t>Rückblick</a:t>
            </a:r>
            <a:endParaRPr lang="en-GB" sz="1200" dirty="0">
              <a:solidFill>
                <a:schemeClr val="tx1"/>
              </a:solidFill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smtClean="0">
                <a:solidFill>
                  <a:schemeClr val="tx1"/>
                </a:solidFill>
              </a:rPr>
              <a:t>Positives</a:t>
            </a:r>
            <a:endParaRPr lang="en-GB" sz="1000" dirty="0">
              <a:solidFill>
                <a:schemeClr val="tx1"/>
              </a:solidFill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smtClean="0">
                <a:solidFill>
                  <a:schemeClr val="tx1"/>
                </a:solidFill>
              </a:rPr>
              <a:t>Negatives</a:t>
            </a:r>
            <a:endParaRPr lang="en-GB" sz="1000" dirty="0" smtClean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2799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2051721" y="188641"/>
            <a:ext cx="6984776" cy="6409010"/>
          </a:xfrm>
          <a:prstGeom prst="rect">
            <a:avLst/>
          </a:prstGeom>
          <a:solidFill>
            <a:srgbClr val="FFFFFF">
              <a:alpha val="80000"/>
            </a:srgbClr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 b="1" dirty="0">
              <a:cs typeface="Lucida Sans Unicode" charset="0"/>
            </a:endParaRPr>
          </a:p>
        </p:txBody>
      </p:sp>
      <p:sp>
        <p:nvSpPr>
          <p:cNvPr id="14" name="Text Box 4"/>
          <p:cNvSpPr txBox="1">
            <a:spLocks noChangeArrowheads="1"/>
          </p:cNvSpPr>
          <p:nvPr/>
        </p:nvSpPr>
        <p:spPr bwMode="auto">
          <a:xfrm>
            <a:off x="2189817" y="352424"/>
            <a:ext cx="6769100" cy="371513"/>
          </a:xfrm>
          <a:prstGeom prst="rect">
            <a:avLst/>
          </a:prstGeom>
          <a:solidFill>
            <a:srgbClr val="FFFFFF">
              <a:alpha val="20000"/>
            </a:srgbClr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Lucida Sans Unicode" charset="0"/>
              </a:defRPr>
            </a:lvl1pPr>
            <a:lvl2pPr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2pPr>
            <a:lvl3pPr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3pPr>
            <a:lvl4pPr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4pPr>
            <a:lvl5pPr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5pPr>
            <a:lvl6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6pPr>
            <a:lvl7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7pPr>
            <a:lvl8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8pPr>
            <a:lvl9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9pPr>
          </a:lstStyle>
          <a:p>
            <a:pPr eaLnBrk="1" hangingPunct="1">
              <a:lnSpc>
                <a:spcPct val="100000"/>
              </a:lnSpc>
              <a:buClr>
                <a:srgbClr val="FFFFFF"/>
              </a:buClr>
              <a:defRPr/>
            </a:pPr>
            <a:r>
              <a:rPr lang="en-GB" b="1" dirty="0" err="1" smtClean="0"/>
              <a:t>Beispiel</a:t>
            </a:r>
            <a:r>
              <a:rPr lang="en-GB" b="1" dirty="0" smtClean="0"/>
              <a:t> GET-Request</a:t>
            </a:r>
          </a:p>
        </p:txBody>
      </p:sp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802804"/>
            <a:ext cx="47815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 Box 2"/>
          <p:cNvSpPr txBox="1">
            <a:spLocks noChangeArrowheads="1"/>
          </p:cNvSpPr>
          <p:nvPr/>
        </p:nvSpPr>
        <p:spPr bwMode="auto">
          <a:xfrm>
            <a:off x="179388" y="1117600"/>
            <a:ext cx="1800324" cy="46502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Lucida Sans Unicode" charset="0"/>
              </a:defRPr>
            </a:lvl1pPr>
            <a:lvl2pPr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2pPr>
            <a:lvl3pPr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3pPr>
            <a:lvl4pPr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4pPr>
            <a:lvl5pPr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5pPr>
            <a:lvl6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6pPr>
            <a:lvl7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7pPr>
            <a:lvl8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8pPr>
            <a:lvl9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9pPr>
          </a:lstStyle>
          <a:p>
            <a:pPr eaLnBrk="1" hangingPunct="1">
              <a:lnSpc>
                <a:spcPct val="100000"/>
              </a:lnSpc>
              <a:buClr>
                <a:schemeClr val="tx1"/>
              </a:buClr>
              <a:buFont typeface="Verdana" charset="0"/>
              <a:buChar char="»"/>
              <a:defRPr/>
            </a:pPr>
            <a:r>
              <a:rPr lang="en-GB" sz="1200" b="1" dirty="0" smtClean="0">
                <a:solidFill>
                  <a:schemeClr val="tx1"/>
                </a:solidFill>
                <a:latin typeface="+mn-lt"/>
              </a:rPr>
              <a:t> </a:t>
            </a:r>
            <a:r>
              <a:rPr lang="en-GB" sz="1200" dirty="0" smtClean="0">
                <a:solidFill>
                  <a:schemeClr val="tx1"/>
                </a:solidFill>
                <a:latin typeface="+mn-lt"/>
              </a:rPr>
              <a:t>Was </a:t>
            </a:r>
            <a:r>
              <a:rPr lang="en-GB" sz="1200" dirty="0" err="1" smtClean="0">
                <a:solidFill>
                  <a:schemeClr val="tx1"/>
                </a:solidFill>
                <a:latin typeface="+mn-lt"/>
              </a:rPr>
              <a:t>ist</a:t>
            </a:r>
            <a:r>
              <a:rPr lang="en-GB" sz="1200" dirty="0" smtClean="0">
                <a:solidFill>
                  <a:schemeClr val="tx1"/>
                </a:solidFill>
                <a:latin typeface="+mn-lt"/>
              </a:rPr>
              <a:t> wt4u?</a:t>
            </a:r>
          </a:p>
          <a:p>
            <a:pPr eaLnBrk="1" hangingPunct="1">
              <a:lnSpc>
                <a:spcPct val="100000"/>
              </a:lnSpc>
              <a:buClr>
                <a:schemeClr val="tx1"/>
              </a:buClr>
              <a:buFont typeface="Verdana" charset="0"/>
              <a:buNone/>
              <a:defRPr/>
            </a:pPr>
            <a:endParaRPr lang="en-GB" sz="400" b="1" dirty="0" smtClean="0">
              <a:solidFill>
                <a:schemeClr val="tx1"/>
              </a:solidFill>
              <a:latin typeface="+mn-lt"/>
            </a:endParaRPr>
          </a:p>
          <a:p>
            <a:pPr eaLnBrk="1" hangingPunct="1">
              <a:lnSpc>
                <a:spcPct val="100000"/>
              </a:lnSpc>
              <a:buClr>
                <a:schemeClr val="tx1"/>
              </a:buClr>
              <a:buFont typeface="Verdana" charset="0"/>
              <a:buChar char="»"/>
              <a:defRPr/>
            </a:pPr>
            <a:r>
              <a:rPr lang="en-GB" sz="1200" dirty="0" smtClean="0">
                <a:solidFill>
                  <a:schemeClr val="tx1"/>
                </a:solidFill>
                <a:latin typeface="+mn-lt"/>
              </a:rPr>
              <a:t> Demo</a:t>
            </a:r>
          </a:p>
          <a:p>
            <a:pPr eaLnBrk="1" hangingPunct="1">
              <a:lnSpc>
                <a:spcPct val="100000"/>
              </a:lnSpc>
              <a:buClr>
                <a:schemeClr val="tx1"/>
              </a:buClr>
              <a:buFont typeface="Verdana" charset="0"/>
              <a:buNone/>
              <a:defRPr/>
            </a:pPr>
            <a:r>
              <a:rPr lang="en-GB" sz="400" dirty="0" smtClean="0">
                <a:solidFill>
                  <a:schemeClr val="tx1"/>
                </a:solidFill>
                <a:latin typeface="+mn-lt"/>
              </a:rPr>
              <a:t> </a:t>
            </a:r>
          </a:p>
          <a:p>
            <a:pPr eaLnBrk="1" hangingPunct="1">
              <a:lnSpc>
                <a:spcPct val="100000"/>
              </a:lnSpc>
              <a:buClr>
                <a:schemeClr val="tx1"/>
              </a:buClr>
              <a:buFont typeface="Verdana" charset="0"/>
              <a:buChar char="»"/>
              <a:defRPr/>
            </a:pPr>
            <a:r>
              <a:rPr lang="en-GB" sz="1200" dirty="0" smtClean="0">
                <a:solidFill>
                  <a:schemeClr val="tx1"/>
                </a:solidFill>
                <a:latin typeface="+mn-lt"/>
              </a:rPr>
              <a:t> </a:t>
            </a:r>
            <a:r>
              <a:rPr lang="en-GB" sz="1200" dirty="0" err="1" smtClean="0">
                <a:solidFill>
                  <a:schemeClr val="tx1"/>
                </a:solidFill>
                <a:latin typeface="+mn-lt"/>
              </a:rPr>
              <a:t>Architektur</a:t>
            </a:r>
            <a:endParaRPr lang="en-GB" sz="1200" dirty="0" smtClean="0">
              <a:solidFill>
                <a:schemeClr val="tx1"/>
              </a:solidFill>
              <a:latin typeface="+mn-lt"/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err="1" smtClean="0">
                <a:solidFill>
                  <a:schemeClr val="tx1"/>
                </a:solidFill>
                <a:latin typeface="+mn-lt"/>
              </a:rPr>
              <a:t>Systemübersicht</a:t>
            </a:r>
            <a:endParaRPr lang="en-GB" sz="1000" dirty="0" smtClean="0">
              <a:solidFill>
                <a:schemeClr val="tx1"/>
              </a:solidFill>
              <a:latin typeface="+mn-lt"/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err="1" smtClean="0">
                <a:solidFill>
                  <a:schemeClr val="tx1"/>
                </a:solidFill>
                <a:latin typeface="+mn-lt"/>
              </a:rPr>
              <a:t>Technologien</a:t>
            </a:r>
            <a:endParaRPr lang="en-GB" sz="1000" dirty="0" smtClean="0">
              <a:solidFill>
                <a:schemeClr val="tx1"/>
              </a:solidFill>
              <a:latin typeface="+mn-lt"/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smtClean="0">
                <a:solidFill>
                  <a:schemeClr val="tx1"/>
                </a:solidFill>
                <a:latin typeface="+mn-lt"/>
              </a:rPr>
              <a:t>Server</a:t>
            </a: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smtClean="0">
                <a:solidFill>
                  <a:schemeClr val="tx1"/>
                </a:solidFill>
                <a:latin typeface="+mn-lt"/>
              </a:rPr>
              <a:t>UML-</a:t>
            </a:r>
            <a:r>
              <a:rPr lang="en-GB" sz="1000" dirty="0" err="1" smtClean="0">
                <a:solidFill>
                  <a:schemeClr val="tx1"/>
                </a:solidFill>
                <a:latin typeface="+mn-lt"/>
              </a:rPr>
              <a:t>Diagramme</a:t>
            </a:r>
            <a:endParaRPr lang="en-GB" sz="1000" dirty="0" smtClean="0">
              <a:solidFill>
                <a:schemeClr val="tx1"/>
              </a:solidFill>
              <a:latin typeface="+mn-lt"/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smtClean="0">
                <a:solidFill>
                  <a:schemeClr val="tx1"/>
                </a:solidFill>
                <a:latin typeface="+mn-lt"/>
              </a:rPr>
              <a:t>Implementation MVC</a:t>
            </a: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err="1" smtClean="0">
                <a:solidFill>
                  <a:schemeClr val="tx1"/>
                </a:solidFill>
                <a:latin typeface="+mn-lt"/>
              </a:rPr>
              <a:t>BusinessLogic</a:t>
            </a:r>
            <a:endParaRPr lang="en-GB" sz="1000" dirty="0" smtClean="0">
              <a:solidFill>
                <a:schemeClr val="tx1"/>
              </a:solidFill>
              <a:latin typeface="+mn-lt"/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b="1" dirty="0" smtClean="0">
                <a:solidFill>
                  <a:srgbClr val="FF0000"/>
                </a:solidFill>
                <a:latin typeface="+mn-lt"/>
              </a:rPr>
              <a:t>GET-Request</a:t>
            </a: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smtClean="0">
                <a:solidFill>
                  <a:schemeClr val="tx1"/>
                </a:solidFill>
                <a:latin typeface="+mn-lt"/>
              </a:rPr>
              <a:t>Exception Handling</a:t>
            </a: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err="1" smtClean="0">
                <a:solidFill>
                  <a:schemeClr val="tx1"/>
                </a:solidFill>
                <a:latin typeface="+mn-lt"/>
              </a:rPr>
              <a:t>Benutzerverwaltung</a:t>
            </a:r>
            <a:endParaRPr lang="en-GB" sz="1000" dirty="0" smtClean="0">
              <a:solidFill>
                <a:schemeClr val="tx1"/>
              </a:solidFill>
              <a:latin typeface="+mn-lt"/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smtClean="0">
                <a:solidFill>
                  <a:schemeClr val="tx1"/>
                </a:solidFill>
                <a:latin typeface="+mn-lt"/>
              </a:rPr>
              <a:t>Security</a:t>
            </a: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smtClean="0">
                <a:solidFill>
                  <a:schemeClr val="tx1"/>
                </a:solidFill>
                <a:latin typeface="+mn-lt"/>
              </a:rPr>
              <a:t>Transactions</a:t>
            </a: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err="1" smtClean="0">
                <a:solidFill>
                  <a:schemeClr val="tx1"/>
                </a:solidFill>
                <a:latin typeface="+mn-lt"/>
              </a:rPr>
              <a:t>Javascript</a:t>
            </a:r>
            <a:endParaRPr lang="en-GB" sz="1000" dirty="0" smtClean="0">
              <a:solidFill>
                <a:schemeClr val="tx1"/>
              </a:solidFill>
              <a:latin typeface="+mn-lt"/>
            </a:endParaRPr>
          </a:p>
          <a:p>
            <a:pPr eaLnBrk="1" hangingPunct="1">
              <a:lnSpc>
                <a:spcPct val="100000"/>
              </a:lnSpc>
              <a:buClr>
                <a:schemeClr val="tx1"/>
              </a:buClr>
              <a:buFont typeface="Verdana" charset="0"/>
              <a:buChar char="»"/>
              <a:defRPr/>
            </a:pPr>
            <a:endParaRPr lang="en-GB" sz="400" dirty="0" smtClean="0">
              <a:solidFill>
                <a:schemeClr val="tx1"/>
              </a:solidFill>
              <a:latin typeface="+mn-lt"/>
            </a:endParaRPr>
          </a:p>
          <a:p>
            <a:pPr eaLnBrk="1" hangingPunct="1">
              <a:lnSpc>
                <a:spcPct val="100000"/>
              </a:lnSpc>
              <a:buClr>
                <a:schemeClr val="tx1"/>
              </a:buClr>
              <a:buFont typeface="Verdana" charset="0"/>
              <a:buChar char="»"/>
              <a:defRPr/>
            </a:pPr>
            <a:r>
              <a:rPr lang="en-GB" sz="1200" dirty="0" err="1" smtClean="0">
                <a:solidFill>
                  <a:schemeClr val="tx1"/>
                </a:solidFill>
                <a:latin typeface="+mn-lt"/>
              </a:rPr>
              <a:t>Qualitätsmanagement</a:t>
            </a:r>
            <a:endParaRPr lang="en-GB" sz="1200" dirty="0" smtClean="0">
              <a:solidFill>
                <a:schemeClr val="tx1"/>
              </a:solidFill>
              <a:latin typeface="+mn-lt"/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err="1" smtClean="0">
                <a:solidFill>
                  <a:schemeClr val="tx1"/>
                </a:solidFill>
              </a:rPr>
              <a:t>Massnahmen</a:t>
            </a:r>
            <a:endParaRPr lang="en-GB" sz="1000" dirty="0" smtClean="0">
              <a:solidFill>
                <a:schemeClr val="tx1"/>
              </a:solidFill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smtClean="0">
                <a:solidFill>
                  <a:schemeClr val="tx1"/>
                </a:solidFill>
              </a:rPr>
              <a:t>Testing</a:t>
            </a: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err="1" smtClean="0">
                <a:solidFill>
                  <a:schemeClr val="tx1"/>
                </a:solidFill>
              </a:rPr>
              <a:t>Metriken</a:t>
            </a:r>
            <a:endParaRPr lang="en-GB" sz="1000" dirty="0" smtClean="0">
              <a:solidFill>
                <a:schemeClr val="tx1"/>
              </a:solidFill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smtClean="0">
                <a:solidFill>
                  <a:schemeClr val="tx1"/>
                </a:solidFill>
              </a:rPr>
              <a:t>Usability Test</a:t>
            </a:r>
            <a:r>
              <a:rPr lang="en-GB" sz="800" dirty="0" smtClean="0">
                <a:solidFill>
                  <a:schemeClr val="tx1"/>
                </a:solidFill>
              </a:rPr>
              <a:t/>
            </a:r>
            <a:br>
              <a:rPr lang="en-GB" sz="800" dirty="0" smtClean="0">
                <a:solidFill>
                  <a:schemeClr val="tx1"/>
                </a:solidFill>
              </a:rPr>
            </a:br>
            <a:endParaRPr lang="en-GB" sz="400" dirty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  <a:buClr>
                <a:schemeClr val="tx1"/>
              </a:buClr>
              <a:buFont typeface="Verdana" charset="0"/>
              <a:buChar char="»"/>
              <a:defRPr/>
            </a:pPr>
            <a:r>
              <a:rPr lang="en-GB" sz="1200" dirty="0" err="1" smtClean="0">
                <a:solidFill>
                  <a:schemeClr val="tx1"/>
                </a:solidFill>
              </a:rPr>
              <a:t>Projektmanagement</a:t>
            </a:r>
            <a:endParaRPr lang="en-GB" sz="1200" dirty="0">
              <a:solidFill>
                <a:schemeClr val="tx1"/>
              </a:solidFill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err="1" smtClean="0">
                <a:solidFill>
                  <a:schemeClr val="tx1"/>
                </a:solidFill>
              </a:rPr>
              <a:t>Projektplan</a:t>
            </a:r>
            <a:endParaRPr lang="en-GB" sz="1000" dirty="0" smtClean="0">
              <a:solidFill>
                <a:schemeClr val="tx1"/>
              </a:solidFill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err="1" smtClean="0">
                <a:solidFill>
                  <a:schemeClr val="tx1"/>
                </a:solidFill>
              </a:rPr>
              <a:t>Risiken</a:t>
            </a:r>
            <a:endParaRPr lang="en-GB" sz="1000" dirty="0" smtClean="0">
              <a:solidFill>
                <a:schemeClr val="tx1"/>
              </a:solidFill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err="1" smtClean="0">
                <a:solidFill>
                  <a:schemeClr val="tx1"/>
                </a:solidFill>
              </a:rPr>
              <a:t>Projekttools</a:t>
            </a:r>
            <a:endParaRPr lang="en-GB" sz="1000" dirty="0" smtClean="0">
              <a:solidFill>
                <a:schemeClr val="tx1"/>
              </a:solidFill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err="1" smtClean="0">
                <a:solidFill>
                  <a:schemeClr val="tx1"/>
                </a:solidFill>
              </a:rPr>
              <a:t>Statistiken</a:t>
            </a:r>
            <a:r>
              <a:rPr lang="en-GB" sz="800" dirty="0" smtClean="0">
                <a:solidFill>
                  <a:schemeClr val="tx1"/>
                </a:solidFill>
              </a:rPr>
              <a:t/>
            </a:r>
            <a:br>
              <a:rPr lang="en-GB" sz="800" dirty="0" smtClean="0">
                <a:solidFill>
                  <a:schemeClr val="tx1"/>
                </a:solidFill>
              </a:rPr>
            </a:br>
            <a:endParaRPr lang="en-GB" sz="400" dirty="0" smtClean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  <a:buClr>
                <a:schemeClr val="tx1"/>
              </a:buClr>
              <a:buFont typeface="Verdana" charset="0"/>
              <a:buChar char="»"/>
              <a:defRPr/>
            </a:pPr>
            <a:r>
              <a:rPr lang="en-GB" sz="1200" dirty="0" err="1" smtClean="0">
                <a:solidFill>
                  <a:schemeClr val="tx1"/>
                </a:solidFill>
              </a:rPr>
              <a:t>Rückblick</a:t>
            </a:r>
            <a:endParaRPr lang="en-GB" sz="1200" dirty="0">
              <a:solidFill>
                <a:schemeClr val="tx1"/>
              </a:solidFill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smtClean="0">
                <a:solidFill>
                  <a:schemeClr val="tx1"/>
                </a:solidFill>
              </a:rPr>
              <a:t>Positives</a:t>
            </a:r>
            <a:endParaRPr lang="en-GB" sz="1000" dirty="0">
              <a:solidFill>
                <a:schemeClr val="tx1"/>
              </a:solidFill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smtClean="0">
                <a:solidFill>
                  <a:schemeClr val="tx1"/>
                </a:solidFill>
              </a:rPr>
              <a:t>Negatives</a:t>
            </a:r>
            <a:endParaRPr lang="en-GB" sz="1000" dirty="0" smtClean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5" name="Textfeld 8"/>
          <p:cNvSpPr txBox="1"/>
          <p:nvPr/>
        </p:nvSpPr>
        <p:spPr>
          <a:xfrm>
            <a:off x="2267744" y="1143615"/>
            <a:ext cx="6264696" cy="110799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1100" dirty="0" err="1">
                <a:latin typeface="Consolas"/>
                <a:cs typeface="Consolas"/>
              </a:rPr>
              <a:t>public</a:t>
            </a:r>
            <a:r>
              <a:rPr lang="de-DE" sz="1100" dirty="0">
                <a:latin typeface="Consolas"/>
                <a:cs typeface="Consolas"/>
              </a:rPr>
              <a:t> </a:t>
            </a:r>
            <a:r>
              <a:rPr lang="de-DE" sz="1100" dirty="0" err="1">
                <a:latin typeface="Consolas"/>
                <a:cs typeface="Consolas"/>
              </a:rPr>
              <a:t>ActionResult</a:t>
            </a:r>
            <a:r>
              <a:rPr lang="de-DE" sz="1100" dirty="0">
                <a:latin typeface="Consolas"/>
                <a:cs typeface="Consolas"/>
              </a:rPr>
              <a:t> Index()</a:t>
            </a:r>
          </a:p>
          <a:p>
            <a:r>
              <a:rPr lang="de-DE" sz="1100" dirty="0" smtClean="0">
                <a:latin typeface="Consolas"/>
                <a:cs typeface="Consolas"/>
              </a:rPr>
              <a:t>{</a:t>
            </a:r>
            <a:endParaRPr lang="de-DE" sz="1100" dirty="0">
              <a:latin typeface="Consolas"/>
              <a:cs typeface="Consolas"/>
            </a:endParaRPr>
          </a:p>
          <a:p>
            <a:pPr>
              <a:tabLst>
                <a:tab pos="177800" algn="l"/>
              </a:tabLst>
            </a:pPr>
            <a:r>
              <a:rPr lang="de-DE" sz="1100" dirty="0" smtClean="0">
                <a:latin typeface="Consolas"/>
                <a:cs typeface="Consolas"/>
              </a:rPr>
              <a:t>	</a:t>
            </a:r>
            <a:r>
              <a:rPr lang="de-DE" sz="1100" dirty="0" err="1" smtClean="0">
                <a:latin typeface="Consolas"/>
                <a:cs typeface="Consolas"/>
              </a:rPr>
              <a:t>ViewBag.WorkingSessions</a:t>
            </a:r>
            <a:r>
              <a:rPr lang="de-DE" sz="1100" dirty="0" smtClean="0">
                <a:latin typeface="Consolas"/>
                <a:cs typeface="Consolas"/>
              </a:rPr>
              <a:t> </a:t>
            </a:r>
            <a:r>
              <a:rPr lang="de-DE" sz="1100" dirty="0">
                <a:latin typeface="Consolas"/>
                <a:cs typeface="Consolas"/>
              </a:rPr>
              <a:t>= </a:t>
            </a:r>
            <a:r>
              <a:rPr lang="de-DE" sz="1100" dirty="0" err="1">
                <a:latin typeface="Consolas"/>
                <a:cs typeface="Consolas"/>
              </a:rPr>
              <a:t>new</a:t>
            </a:r>
            <a:r>
              <a:rPr lang="de-DE" sz="1100" dirty="0">
                <a:latin typeface="Consolas"/>
                <a:cs typeface="Consolas"/>
              </a:rPr>
              <a:t> </a:t>
            </a:r>
            <a:r>
              <a:rPr lang="de-DE" sz="1100" dirty="0" smtClean="0">
                <a:latin typeface="Consolas"/>
                <a:cs typeface="Consolas"/>
              </a:rPr>
              <a:t>	</a:t>
            </a:r>
            <a:r>
              <a:rPr lang="de-DE" sz="1100" dirty="0" err="1" smtClean="0">
                <a:latin typeface="Consolas"/>
                <a:cs typeface="Consolas"/>
              </a:rPr>
              <a:t>WorkingSessionAccess</a:t>
            </a:r>
            <a:r>
              <a:rPr lang="de-DE" sz="1100" dirty="0">
                <a:latin typeface="Consolas"/>
                <a:cs typeface="Consolas"/>
              </a:rPr>
              <a:t>(</a:t>
            </a:r>
            <a:r>
              <a:rPr lang="de-DE" sz="1100" dirty="0" err="1">
                <a:latin typeface="Consolas"/>
                <a:cs typeface="Consolas"/>
              </a:rPr>
              <a:t>User.Identity.Name</a:t>
            </a:r>
            <a:r>
              <a:rPr lang="de-DE" sz="1100" dirty="0">
                <a:latin typeface="Consolas"/>
                <a:cs typeface="Consolas"/>
              </a:rPr>
              <a:t>).</a:t>
            </a:r>
            <a:r>
              <a:rPr lang="de-DE" sz="1100" dirty="0" err="1">
                <a:latin typeface="Consolas"/>
                <a:cs typeface="Consolas"/>
              </a:rPr>
              <a:t>GetAllWorkingSessionsForView</a:t>
            </a:r>
            <a:r>
              <a:rPr lang="de-DE" sz="1100" dirty="0">
                <a:latin typeface="Consolas"/>
                <a:cs typeface="Consolas"/>
              </a:rPr>
              <a:t>()</a:t>
            </a:r>
            <a:r>
              <a:rPr lang="de-DE" sz="1100" dirty="0" smtClean="0">
                <a:latin typeface="Consolas"/>
                <a:cs typeface="Consolas"/>
              </a:rPr>
              <a:t>;</a:t>
            </a:r>
            <a:endParaRPr lang="en-US" sz="1100" dirty="0">
              <a:latin typeface="Consolas"/>
              <a:cs typeface="Consolas"/>
            </a:endParaRPr>
          </a:p>
          <a:p>
            <a:pPr>
              <a:tabLst>
                <a:tab pos="177800" algn="l"/>
              </a:tabLst>
            </a:pPr>
            <a:r>
              <a:rPr lang="en-US" sz="1100" dirty="0" smtClean="0">
                <a:latin typeface="Consolas"/>
                <a:cs typeface="Consolas"/>
              </a:rPr>
              <a:t>	return </a:t>
            </a:r>
            <a:r>
              <a:rPr lang="en-US" sz="1100" dirty="0">
                <a:latin typeface="Consolas"/>
                <a:cs typeface="Consolas"/>
              </a:rPr>
              <a:t>View();</a:t>
            </a:r>
          </a:p>
          <a:p>
            <a:r>
              <a:rPr lang="en-US" sz="1100" dirty="0" smtClean="0">
                <a:latin typeface="Consolas"/>
                <a:cs typeface="Consolas"/>
              </a:rPr>
              <a:t>}</a:t>
            </a:r>
            <a:endParaRPr lang="de-DE" sz="1100" dirty="0">
              <a:latin typeface="Consolas"/>
              <a:cs typeface="Consolas"/>
            </a:endParaRPr>
          </a:p>
        </p:txBody>
      </p:sp>
      <p:sp>
        <p:nvSpPr>
          <p:cNvPr id="17" name="Textfeld 8"/>
          <p:cNvSpPr txBox="1"/>
          <p:nvPr/>
        </p:nvSpPr>
        <p:spPr>
          <a:xfrm>
            <a:off x="2267744" y="2360201"/>
            <a:ext cx="6272956" cy="2292935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de-DE" sz="1100" dirty="0" err="1">
                <a:latin typeface="Consolas"/>
                <a:cs typeface="Consolas"/>
              </a:rPr>
              <a:t>public</a:t>
            </a:r>
            <a:r>
              <a:rPr lang="de-DE" sz="1100" dirty="0">
                <a:latin typeface="Consolas"/>
                <a:cs typeface="Consolas"/>
              </a:rPr>
              <a:t> List&lt;</a:t>
            </a:r>
            <a:r>
              <a:rPr lang="de-DE" sz="1100" dirty="0" err="1">
                <a:latin typeface="Consolas"/>
                <a:cs typeface="Consolas"/>
              </a:rPr>
              <a:t>ExpandoObject</a:t>
            </a:r>
            <a:r>
              <a:rPr lang="de-DE" sz="1100" dirty="0">
                <a:latin typeface="Consolas"/>
                <a:cs typeface="Consolas"/>
              </a:rPr>
              <a:t>&gt; </a:t>
            </a:r>
            <a:r>
              <a:rPr lang="de-DE" sz="1100" dirty="0" err="1">
                <a:latin typeface="Consolas"/>
                <a:cs typeface="Consolas"/>
              </a:rPr>
              <a:t>GetAllWorkingSessionsForView</a:t>
            </a:r>
            <a:r>
              <a:rPr lang="de-DE" sz="1100" dirty="0">
                <a:latin typeface="Consolas"/>
                <a:cs typeface="Consolas"/>
              </a:rPr>
              <a:t>()</a:t>
            </a:r>
          </a:p>
          <a:p>
            <a:r>
              <a:rPr lang="de-DE" sz="1100" dirty="0" smtClean="0">
                <a:latin typeface="Consolas"/>
                <a:cs typeface="Consolas"/>
              </a:rPr>
              <a:t>{</a:t>
            </a:r>
            <a:endParaRPr lang="de-DE" sz="1100" dirty="0">
              <a:latin typeface="Consolas"/>
              <a:cs typeface="Consolas"/>
            </a:endParaRPr>
          </a:p>
          <a:p>
            <a:pPr>
              <a:tabLst>
                <a:tab pos="177800" algn="l"/>
              </a:tabLst>
            </a:pPr>
            <a:r>
              <a:rPr lang="de-DE" sz="1100" dirty="0" smtClean="0">
                <a:latin typeface="Consolas"/>
                <a:cs typeface="Consolas"/>
              </a:rPr>
              <a:t>	List</a:t>
            </a:r>
            <a:r>
              <a:rPr lang="de-DE" sz="1100" dirty="0">
                <a:latin typeface="Consolas"/>
                <a:cs typeface="Consolas"/>
              </a:rPr>
              <a:t>&lt;</a:t>
            </a:r>
            <a:r>
              <a:rPr lang="de-DE" sz="1100" dirty="0" err="1">
                <a:latin typeface="Consolas"/>
                <a:cs typeface="Consolas"/>
              </a:rPr>
              <a:t>ExpandoObject</a:t>
            </a:r>
            <a:r>
              <a:rPr lang="de-DE" sz="1100" dirty="0">
                <a:latin typeface="Consolas"/>
                <a:cs typeface="Consolas"/>
              </a:rPr>
              <a:t>&gt; </a:t>
            </a:r>
            <a:r>
              <a:rPr lang="de-DE" sz="1100" dirty="0" err="1">
                <a:latin typeface="Consolas"/>
                <a:cs typeface="Consolas"/>
              </a:rPr>
              <a:t>dynamicList</a:t>
            </a:r>
            <a:r>
              <a:rPr lang="de-DE" sz="1100" dirty="0">
                <a:latin typeface="Consolas"/>
                <a:cs typeface="Consolas"/>
              </a:rPr>
              <a:t> = </a:t>
            </a:r>
            <a:r>
              <a:rPr lang="de-DE" sz="1100" dirty="0" err="1">
                <a:latin typeface="Consolas"/>
                <a:cs typeface="Consolas"/>
              </a:rPr>
              <a:t>new</a:t>
            </a:r>
            <a:r>
              <a:rPr lang="de-DE" sz="1100" dirty="0">
                <a:latin typeface="Consolas"/>
                <a:cs typeface="Consolas"/>
              </a:rPr>
              <a:t> List&lt;</a:t>
            </a:r>
            <a:r>
              <a:rPr lang="de-DE" sz="1100" dirty="0" err="1">
                <a:latin typeface="Consolas"/>
                <a:cs typeface="Consolas"/>
              </a:rPr>
              <a:t>ExpandoObject</a:t>
            </a:r>
            <a:r>
              <a:rPr lang="de-DE" sz="1100" dirty="0">
                <a:latin typeface="Consolas"/>
                <a:cs typeface="Consolas"/>
              </a:rPr>
              <a:t>&gt;();</a:t>
            </a:r>
          </a:p>
          <a:p>
            <a:pPr>
              <a:tabLst>
                <a:tab pos="177800" algn="l"/>
              </a:tabLst>
            </a:pPr>
            <a:r>
              <a:rPr lang="de-DE" sz="1100" dirty="0" smtClean="0">
                <a:latin typeface="Consolas"/>
                <a:cs typeface="Consolas"/>
              </a:rPr>
              <a:t>	</a:t>
            </a:r>
            <a:r>
              <a:rPr lang="de-DE" sz="1100" dirty="0" err="1" smtClean="0">
                <a:latin typeface="Consolas"/>
                <a:cs typeface="Consolas"/>
              </a:rPr>
              <a:t>foreach</a:t>
            </a:r>
            <a:r>
              <a:rPr lang="de-DE" sz="1100" dirty="0" smtClean="0">
                <a:latin typeface="Consolas"/>
                <a:cs typeface="Consolas"/>
              </a:rPr>
              <a:t> </a:t>
            </a:r>
            <a:r>
              <a:rPr lang="de-DE" sz="1100" dirty="0">
                <a:latin typeface="Consolas"/>
                <a:cs typeface="Consolas"/>
              </a:rPr>
              <a:t>(</a:t>
            </a:r>
            <a:r>
              <a:rPr lang="de-DE" sz="1100" dirty="0" err="1">
                <a:latin typeface="Consolas"/>
                <a:cs typeface="Consolas"/>
              </a:rPr>
              <a:t>WorkingSession</a:t>
            </a:r>
            <a:r>
              <a:rPr lang="de-DE" sz="1100" dirty="0">
                <a:latin typeface="Consolas"/>
                <a:cs typeface="Consolas"/>
              </a:rPr>
              <a:t> </a:t>
            </a:r>
            <a:r>
              <a:rPr lang="de-DE" sz="1100" dirty="0" err="1">
                <a:latin typeface="Consolas"/>
                <a:cs typeface="Consolas"/>
              </a:rPr>
              <a:t>w</a:t>
            </a:r>
            <a:r>
              <a:rPr lang="de-DE" sz="1100" dirty="0">
                <a:latin typeface="Consolas"/>
                <a:cs typeface="Consolas"/>
              </a:rPr>
              <a:t> in </a:t>
            </a:r>
            <a:r>
              <a:rPr lang="de-DE" sz="1100" dirty="0" err="1">
                <a:latin typeface="Consolas"/>
                <a:cs typeface="Consolas"/>
              </a:rPr>
              <a:t>GetAllWorkingSessions</a:t>
            </a:r>
            <a:r>
              <a:rPr lang="de-DE" sz="1100" dirty="0">
                <a:latin typeface="Consolas"/>
                <a:cs typeface="Consolas"/>
              </a:rPr>
              <a:t>())</a:t>
            </a:r>
          </a:p>
          <a:p>
            <a:pPr>
              <a:tabLst>
                <a:tab pos="177800" algn="l"/>
              </a:tabLst>
            </a:pPr>
            <a:r>
              <a:rPr lang="de-DE" sz="1100" dirty="0" smtClean="0">
                <a:latin typeface="Consolas"/>
                <a:cs typeface="Consolas"/>
              </a:rPr>
              <a:t>	{</a:t>
            </a:r>
            <a:endParaRPr lang="de-DE" sz="1100" dirty="0">
              <a:latin typeface="Consolas"/>
              <a:cs typeface="Consolas"/>
            </a:endParaRPr>
          </a:p>
          <a:p>
            <a:pPr>
              <a:tabLst>
                <a:tab pos="355600" algn="l"/>
              </a:tabLst>
            </a:pPr>
            <a:r>
              <a:rPr lang="de-DE" sz="1100" dirty="0" smtClean="0">
                <a:latin typeface="Consolas"/>
                <a:cs typeface="Consolas"/>
              </a:rPr>
              <a:t>	</a:t>
            </a:r>
            <a:r>
              <a:rPr lang="de-DE" sz="1100" dirty="0" err="1" smtClean="0">
                <a:latin typeface="Consolas"/>
                <a:cs typeface="Consolas"/>
              </a:rPr>
              <a:t>dynamic</a:t>
            </a:r>
            <a:r>
              <a:rPr lang="de-DE" sz="1100" dirty="0" smtClean="0">
                <a:latin typeface="Consolas"/>
                <a:cs typeface="Consolas"/>
              </a:rPr>
              <a:t> </a:t>
            </a:r>
            <a:r>
              <a:rPr lang="de-DE" sz="1100" dirty="0" err="1">
                <a:latin typeface="Consolas"/>
                <a:cs typeface="Consolas"/>
              </a:rPr>
              <a:t>expando</a:t>
            </a:r>
            <a:r>
              <a:rPr lang="de-DE" sz="1100" dirty="0">
                <a:latin typeface="Consolas"/>
                <a:cs typeface="Consolas"/>
              </a:rPr>
              <a:t> = </a:t>
            </a:r>
            <a:r>
              <a:rPr lang="de-DE" sz="1100" dirty="0" err="1">
                <a:latin typeface="Consolas"/>
                <a:cs typeface="Consolas"/>
              </a:rPr>
              <a:t>new</a:t>
            </a:r>
            <a:r>
              <a:rPr lang="de-DE" sz="1100" dirty="0">
                <a:latin typeface="Consolas"/>
                <a:cs typeface="Consolas"/>
              </a:rPr>
              <a:t> </a:t>
            </a:r>
            <a:r>
              <a:rPr lang="de-DE" sz="1100" dirty="0" err="1">
                <a:latin typeface="Consolas"/>
                <a:cs typeface="Consolas"/>
              </a:rPr>
              <a:t>ExpandoObject</a:t>
            </a:r>
            <a:r>
              <a:rPr lang="de-DE" sz="1100" dirty="0">
                <a:latin typeface="Consolas"/>
                <a:cs typeface="Consolas"/>
              </a:rPr>
              <a:t>();</a:t>
            </a:r>
          </a:p>
          <a:p>
            <a:pPr>
              <a:tabLst>
                <a:tab pos="355600" algn="l"/>
              </a:tabLst>
            </a:pPr>
            <a:r>
              <a:rPr lang="de-DE" sz="1100" dirty="0" smtClean="0">
                <a:latin typeface="Consolas"/>
                <a:cs typeface="Consolas"/>
              </a:rPr>
              <a:t>	</a:t>
            </a:r>
            <a:r>
              <a:rPr lang="de-DE" sz="1100" dirty="0" err="1" smtClean="0">
                <a:latin typeface="Consolas"/>
                <a:cs typeface="Consolas"/>
              </a:rPr>
              <a:t>expando.WorkingSessionId</a:t>
            </a:r>
            <a:r>
              <a:rPr lang="de-DE" sz="1100" dirty="0" smtClean="0">
                <a:latin typeface="Consolas"/>
                <a:cs typeface="Consolas"/>
              </a:rPr>
              <a:t> </a:t>
            </a:r>
            <a:r>
              <a:rPr lang="de-DE" sz="1100" dirty="0">
                <a:latin typeface="Consolas"/>
                <a:cs typeface="Consolas"/>
              </a:rPr>
              <a:t>= </a:t>
            </a:r>
            <a:r>
              <a:rPr lang="de-DE" sz="1100" dirty="0" err="1">
                <a:latin typeface="Consolas"/>
                <a:cs typeface="Consolas"/>
              </a:rPr>
              <a:t>w.WorkingSessionId</a:t>
            </a:r>
            <a:r>
              <a:rPr lang="de-DE" sz="1100" dirty="0">
                <a:latin typeface="Consolas"/>
                <a:cs typeface="Consolas"/>
              </a:rPr>
              <a:t>;</a:t>
            </a:r>
          </a:p>
          <a:p>
            <a:pPr>
              <a:tabLst>
                <a:tab pos="355600" algn="l"/>
              </a:tabLst>
            </a:pPr>
            <a:r>
              <a:rPr lang="de-CH" sz="1100" dirty="0" smtClean="0">
                <a:latin typeface="Consolas"/>
                <a:cs typeface="Consolas"/>
              </a:rPr>
              <a:t>	...</a:t>
            </a:r>
            <a:endParaRPr lang="pl-PL" sz="1100" dirty="0">
              <a:latin typeface="Consolas"/>
              <a:cs typeface="Consolas"/>
            </a:endParaRPr>
          </a:p>
          <a:p>
            <a:pPr>
              <a:tabLst>
                <a:tab pos="355600" algn="l"/>
              </a:tabLst>
            </a:pPr>
            <a:r>
              <a:rPr lang="pl-PL" sz="1100" dirty="0" smtClean="0">
                <a:latin typeface="Consolas"/>
                <a:cs typeface="Consolas"/>
              </a:rPr>
              <a:t>	</a:t>
            </a:r>
            <a:r>
              <a:rPr lang="pl-PL" sz="1100" dirty="0" err="1" smtClean="0">
                <a:latin typeface="Consolas"/>
                <a:cs typeface="Consolas"/>
              </a:rPr>
              <a:t>expando.WorkingTime</a:t>
            </a:r>
            <a:r>
              <a:rPr lang="pl-PL" sz="1100" dirty="0" smtClean="0">
                <a:latin typeface="Consolas"/>
                <a:cs typeface="Consolas"/>
              </a:rPr>
              <a:t> </a:t>
            </a:r>
            <a:r>
              <a:rPr lang="pl-PL" sz="1100" dirty="0">
                <a:latin typeface="Consolas"/>
                <a:cs typeface="Consolas"/>
              </a:rPr>
              <a:t>= </a:t>
            </a:r>
            <a:r>
              <a:rPr lang="pl-PL" sz="1100" dirty="0" err="1">
                <a:latin typeface="Consolas"/>
                <a:cs typeface="Consolas"/>
              </a:rPr>
              <a:t>GetWorkingTime</a:t>
            </a:r>
            <a:r>
              <a:rPr lang="pl-PL" sz="1100" dirty="0">
                <a:latin typeface="Consolas"/>
                <a:cs typeface="Consolas"/>
              </a:rPr>
              <a:t>(w);</a:t>
            </a:r>
          </a:p>
          <a:p>
            <a:pPr>
              <a:tabLst>
                <a:tab pos="355600" algn="l"/>
              </a:tabLst>
            </a:pPr>
            <a:r>
              <a:rPr lang="es-ES_tradnl" sz="1100" dirty="0" smtClean="0">
                <a:latin typeface="Consolas"/>
                <a:cs typeface="Consolas"/>
              </a:rPr>
              <a:t>	</a:t>
            </a:r>
            <a:r>
              <a:rPr lang="es-ES_tradnl" sz="1100" dirty="0" err="1" smtClean="0">
                <a:latin typeface="Consolas"/>
                <a:cs typeface="Consolas"/>
              </a:rPr>
              <a:t>dynamicList.Add</a:t>
            </a:r>
            <a:r>
              <a:rPr lang="es-ES_tradnl" sz="1100" dirty="0">
                <a:latin typeface="Consolas"/>
                <a:cs typeface="Consolas"/>
              </a:rPr>
              <a:t>(expando);</a:t>
            </a:r>
          </a:p>
          <a:p>
            <a:pPr>
              <a:tabLst>
                <a:tab pos="177800" algn="l"/>
              </a:tabLst>
            </a:pPr>
            <a:r>
              <a:rPr lang="es-ES_tradnl" sz="1100" dirty="0" smtClean="0">
                <a:latin typeface="Consolas"/>
                <a:cs typeface="Consolas"/>
              </a:rPr>
              <a:t>	}</a:t>
            </a:r>
            <a:endParaRPr lang="es-ES_tradnl" sz="1100" dirty="0">
              <a:latin typeface="Consolas"/>
              <a:cs typeface="Consolas"/>
            </a:endParaRPr>
          </a:p>
          <a:p>
            <a:pPr>
              <a:tabLst>
                <a:tab pos="177800" algn="l"/>
              </a:tabLst>
            </a:pPr>
            <a:r>
              <a:rPr lang="es-ES_tradnl" sz="1100" dirty="0" smtClean="0">
                <a:latin typeface="Consolas"/>
                <a:cs typeface="Consolas"/>
              </a:rPr>
              <a:t>	</a:t>
            </a:r>
            <a:r>
              <a:rPr lang="es-ES_tradnl" sz="1100" dirty="0" err="1" smtClean="0">
                <a:latin typeface="Consolas"/>
                <a:cs typeface="Consolas"/>
              </a:rPr>
              <a:t>return</a:t>
            </a:r>
            <a:r>
              <a:rPr lang="es-ES_tradnl" sz="1100" dirty="0" smtClean="0">
                <a:latin typeface="Consolas"/>
                <a:cs typeface="Consolas"/>
              </a:rPr>
              <a:t> </a:t>
            </a:r>
            <a:r>
              <a:rPr lang="es-ES_tradnl" sz="1100" dirty="0" err="1">
                <a:latin typeface="Consolas"/>
                <a:cs typeface="Consolas"/>
              </a:rPr>
              <a:t>dynamicList</a:t>
            </a:r>
            <a:r>
              <a:rPr lang="es-ES_tradnl" sz="1100" dirty="0">
                <a:latin typeface="Consolas"/>
                <a:cs typeface="Consolas"/>
              </a:rPr>
              <a:t>;</a:t>
            </a:r>
          </a:p>
          <a:p>
            <a:r>
              <a:rPr lang="es-ES_tradnl" sz="1100" dirty="0" smtClean="0">
                <a:latin typeface="Consolas"/>
                <a:cs typeface="Consolas"/>
              </a:rPr>
              <a:t>}</a:t>
            </a:r>
            <a:endParaRPr lang="de-DE" sz="1100" dirty="0">
              <a:latin typeface="Consolas"/>
              <a:cs typeface="Consolas"/>
            </a:endParaRPr>
          </a:p>
        </p:txBody>
      </p:sp>
      <p:sp>
        <p:nvSpPr>
          <p:cNvPr id="18" name="Textfeld 8"/>
          <p:cNvSpPr txBox="1"/>
          <p:nvPr/>
        </p:nvSpPr>
        <p:spPr>
          <a:xfrm>
            <a:off x="4355976" y="3919116"/>
            <a:ext cx="4329732" cy="246221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de-DE" sz="1100" dirty="0">
                <a:latin typeface="Consolas"/>
                <a:cs typeface="Consolas"/>
              </a:rPr>
              <a:t>&lt;</a:t>
            </a:r>
            <a:r>
              <a:rPr lang="de-DE" sz="1100" dirty="0" err="1">
                <a:latin typeface="Consolas"/>
                <a:cs typeface="Consolas"/>
              </a:rPr>
              <a:t>tbody</a:t>
            </a:r>
            <a:r>
              <a:rPr lang="de-DE" sz="1100" dirty="0">
                <a:latin typeface="Consolas"/>
                <a:cs typeface="Consolas"/>
              </a:rPr>
              <a:t>&gt;</a:t>
            </a:r>
          </a:p>
          <a:p>
            <a:pPr>
              <a:tabLst>
                <a:tab pos="177800" algn="l"/>
              </a:tabLst>
            </a:pPr>
            <a:r>
              <a:rPr lang="de-DE" sz="1100" dirty="0" smtClean="0">
                <a:latin typeface="Consolas"/>
                <a:cs typeface="Consolas"/>
              </a:rPr>
              <a:t>	@</a:t>
            </a:r>
            <a:r>
              <a:rPr lang="de-DE" sz="1100" dirty="0" err="1">
                <a:latin typeface="Consolas"/>
                <a:cs typeface="Consolas"/>
              </a:rPr>
              <a:t>foreach</a:t>
            </a:r>
            <a:r>
              <a:rPr lang="de-DE" sz="1100" dirty="0">
                <a:latin typeface="Consolas"/>
                <a:cs typeface="Consolas"/>
              </a:rPr>
              <a:t> (</a:t>
            </a:r>
            <a:r>
              <a:rPr lang="de-DE" sz="1100" dirty="0" err="1">
                <a:latin typeface="Consolas"/>
                <a:cs typeface="Consolas"/>
              </a:rPr>
              <a:t>dynamic</a:t>
            </a:r>
            <a:r>
              <a:rPr lang="de-DE" sz="1100" dirty="0">
                <a:latin typeface="Consolas"/>
                <a:cs typeface="Consolas"/>
              </a:rPr>
              <a:t> item in </a:t>
            </a:r>
            <a:r>
              <a:rPr lang="de-DE" sz="1100" dirty="0" err="1">
                <a:latin typeface="Consolas"/>
                <a:cs typeface="Consolas"/>
              </a:rPr>
              <a:t>ViewBag.WorkingSessions</a:t>
            </a:r>
            <a:r>
              <a:rPr lang="de-DE" sz="1100" dirty="0">
                <a:latin typeface="Consolas"/>
                <a:cs typeface="Consolas"/>
              </a:rPr>
              <a:t>)</a:t>
            </a:r>
          </a:p>
          <a:p>
            <a:pPr>
              <a:tabLst>
                <a:tab pos="177800" algn="l"/>
              </a:tabLst>
            </a:pPr>
            <a:r>
              <a:rPr lang="de-DE" sz="1100" dirty="0" smtClean="0">
                <a:latin typeface="Consolas"/>
                <a:cs typeface="Consolas"/>
              </a:rPr>
              <a:t>	{</a:t>
            </a:r>
            <a:endParaRPr lang="de-DE" sz="1100" dirty="0">
              <a:latin typeface="Consolas"/>
              <a:cs typeface="Consolas"/>
            </a:endParaRPr>
          </a:p>
          <a:p>
            <a:pPr>
              <a:tabLst>
                <a:tab pos="355600" algn="l"/>
                <a:tab pos="533400" algn="l"/>
              </a:tabLst>
            </a:pPr>
            <a:r>
              <a:rPr lang="de-DE" sz="1100" dirty="0" smtClean="0">
                <a:latin typeface="Consolas"/>
                <a:cs typeface="Consolas"/>
              </a:rPr>
              <a:t>	&lt;</a:t>
            </a:r>
            <a:r>
              <a:rPr lang="de-DE" sz="1100" dirty="0" err="1">
                <a:latin typeface="Consolas"/>
                <a:cs typeface="Consolas"/>
              </a:rPr>
              <a:t>tr</a:t>
            </a:r>
            <a:r>
              <a:rPr lang="de-DE" sz="1100" dirty="0">
                <a:latin typeface="Consolas"/>
                <a:cs typeface="Consolas"/>
              </a:rPr>
              <a:t>&gt;</a:t>
            </a:r>
          </a:p>
          <a:p>
            <a:pPr>
              <a:tabLst>
                <a:tab pos="622300" algn="l"/>
              </a:tabLst>
            </a:pPr>
            <a:r>
              <a:rPr lang="nl-NL" sz="1100" dirty="0" smtClean="0">
                <a:latin typeface="Consolas"/>
                <a:cs typeface="Consolas"/>
              </a:rPr>
              <a:t>	&lt;</a:t>
            </a:r>
            <a:r>
              <a:rPr lang="nl-NL" sz="1100" dirty="0" err="1">
                <a:latin typeface="Consolas"/>
                <a:cs typeface="Consolas"/>
              </a:rPr>
              <a:t>td</a:t>
            </a:r>
            <a:r>
              <a:rPr lang="nl-NL" sz="1100" dirty="0">
                <a:latin typeface="Consolas"/>
                <a:cs typeface="Consolas"/>
              </a:rPr>
              <a:t>&gt;@</a:t>
            </a:r>
            <a:r>
              <a:rPr lang="nl-NL" sz="1100" dirty="0" err="1">
                <a:latin typeface="Consolas"/>
                <a:cs typeface="Consolas"/>
              </a:rPr>
              <a:t>item.WorkingSessionId</a:t>
            </a:r>
            <a:r>
              <a:rPr lang="nl-NL" sz="1100" dirty="0">
                <a:latin typeface="Consolas"/>
                <a:cs typeface="Consolas"/>
              </a:rPr>
              <a:t>&lt;/</a:t>
            </a:r>
            <a:r>
              <a:rPr lang="nl-NL" sz="1100" dirty="0" err="1">
                <a:latin typeface="Consolas"/>
                <a:cs typeface="Consolas"/>
              </a:rPr>
              <a:t>td</a:t>
            </a:r>
            <a:r>
              <a:rPr lang="nl-NL" sz="1100" dirty="0">
                <a:latin typeface="Consolas"/>
                <a:cs typeface="Consolas"/>
              </a:rPr>
              <a:t>&gt;</a:t>
            </a:r>
          </a:p>
          <a:p>
            <a:pPr>
              <a:tabLst>
                <a:tab pos="622300" algn="l"/>
              </a:tabLst>
            </a:pPr>
            <a:r>
              <a:rPr lang="de-DE" sz="1100" dirty="0" smtClean="0">
                <a:latin typeface="Consolas"/>
                <a:cs typeface="Consolas"/>
              </a:rPr>
              <a:t>	&lt;</a:t>
            </a:r>
            <a:r>
              <a:rPr lang="de-DE" sz="1100" dirty="0" err="1">
                <a:latin typeface="Consolas"/>
                <a:cs typeface="Consolas"/>
              </a:rPr>
              <a:t>td</a:t>
            </a:r>
            <a:r>
              <a:rPr lang="de-DE" sz="1100" dirty="0">
                <a:latin typeface="Consolas"/>
                <a:cs typeface="Consolas"/>
              </a:rPr>
              <a:t>&gt;@</a:t>
            </a:r>
            <a:r>
              <a:rPr lang="de-DE" sz="1100" dirty="0" err="1">
                <a:latin typeface="Consolas"/>
                <a:cs typeface="Consolas"/>
              </a:rPr>
              <a:t>item.UserName</a:t>
            </a:r>
            <a:r>
              <a:rPr lang="de-DE" sz="1100" dirty="0">
                <a:latin typeface="Consolas"/>
                <a:cs typeface="Consolas"/>
              </a:rPr>
              <a:t>&lt;/</a:t>
            </a:r>
            <a:r>
              <a:rPr lang="de-DE" sz="1100" dirty="0" err="1">
                <a:latin typeface="Consolas"/>
                <a:cs typeface="Consolas"/>
              </a:rPr>
              <a:t>td</a:t>
            </a:r>
            <a:r>
              <a:rPr lang="de-DE" sz="1100" dirty="0">
                <a:latin typeface="Consolas"/>
                <a:cs typeface="Consolas"/>
              </a:rPr>
              <a:t>&gt;</a:t>
            </a:r>
          </a:p>
          <a:p>
            <a:pPr>
              <a:tabLst>
                <a:tab pos="622300" algn="l"/>
              </a:tabLst>
            </a:pPr>
            <a:r>
              <a:rPr lang="de-DE" sz="1100" dirty="0" smtClean="0">
                <a:latin typeface="Consolas"/>
                <a:cs typeface="Consolas"/>
              </a:rPr>
              <a:t>	&lt;</a:t>
            </a:r>
            <a:r>
              <a:rPr lang="de-DE" sz="1100" dirty="0" err="1">
                <a:latin typeface="Consolas"/>
                <a:cs typeface="Consolas"/>
              </a:rPr>
              <a:t>td</a:t>
            </a:r>
            <a:r>
              <a:rPr lang="de-DE" sz="1100" dirty="0">
                <a:latin typeface="Consolas"/>
                <a:cs typeface="Consolas"/>
              </a:rPr>
              <a:t>&gt;@</a:t>
            </a:r>
            <a:r>
              <a:rPr lang="de-DE" sz="1100" dirty="0" err="1">
                <a:latin typeface="Consolas"/>
                <a:cs typeface="Consolas"/>
              </a:rPr>
              <a:t>item.Name</a:t>
            </a:r>
            <a:r>
              <a:rPr lang="de-DE" sz="1100" dirty="0">
                <a:latin typeface="Consolas"/>
                <a:cs typeface="Consolas"/>
              </a:rPr>
              <a:t>&lt;/</a:t>
            </a:r>
            <a:r>
              <a:rPr lang="de-DE" sz="1100" dirty="0" err="1">
                <a:latin typeface="Consolas"/>
                <a:cs typeface="Consolas"/>
              </a:rPr>
              <a:t>td</a:t>
            </a:r>
            <a:r>
              <a:rPr lang="de-DE" sz="1100" dirty="0">
                <a:latin typeface="Consolas"/>
                <a:cs typeface="Consolas"/>
              </a:rPr>
              <a:t>&gt;</a:t>
            </a:r>
          </a:p>
          <a:p>
            <a:pPr>
              <a:tabLst>
                <a:tab pos="622300" algn="l"/>
              </a:tabLst>
            </a:pPr>
            <a:r>
              <a:rPr lang="en-US" sz="1100" dirty="0" smtClean="0">
                <a:latin typeface="Consolas"/>
                <a:cs typeface="Consolas"/>
              </a:rPr>
              <a:t>	&lt;</a:t>
            </a:r>
            <a:r>
              <a:rPr lang="en-US" sz="1100" dirty="0">
                <a:latin typeface="Consolas"/>
                <a:cs typeface="Consolas"/>
              </a:rPr>
              <a:t>td&gt;@</a:t>
            </a:r>
            <a:r>
              <a:rPr lang="en-US" sz="1100" dirty="0" err="1">
                <a:latin typeface="Consolas"/>
                <a:cs typeface="Consolas"/>
              </a:rPr>
              <a:t>item.FirstName</a:t>
            </a:r>
            <a:r>
              <a:rPr lang="en-US" sz="1100" dirty="0">
                <a:latin typeface="Consolas"/>
                <a:cs typeface="Consolas"/>
              </a:rPr>
              <a:t>&lt;/td&gt;</a:t>
            </a:r>
          </a:p>
          <a:p>
            <a:pPr>
              <a:tabLst>
                <a:tab pos="622300" algn="l"/>
              </a:tabLst>
            </a:pPr>
            <a:r>
              <a:rPr lang="en-US" sz="1100" dirty="0" smtClean="0">
                <a:latin typeface="Consolas"/>
                <a:cs typeface="Consolas"/>
              </a:rPr>
              <a:t>	&lt;</a:t>
            </a:r>
            <a:r>
              <a:rPr lang="en-US" sz="1100" dirty="0">
                <a:latin typeface="Consolas"/>
                <a:cs typeface="Consolas"/>
              </a:rPr>
              <a:t>td&gt;@</a:t>
            </a:r>
            <a:r>
              <a:rPr lang="en-US" sz="1100" dirty="0" err="1">
                <a:latin typeface="Consolas"/>
                <a:cs typeface="Consolas"/>
              </a:rPr>
              <a:t>item.Start</a:t>
            </a:r>
            <a:r>
              <a:rPr lang="en-US" sz="1100" dirty="0">
                <a:latin typeface="Consolas"/>
                <a:cs typeface="Consolas"/>
              </a:rPr>
              <a:t>&lt;/td&gt;</a:t>
            </a:r>
          </a:p>
          <a:p>
            <a:pPr>
              <a:tabLst>
                <a:tab pos="622300" algn="l"/>
              </a:tabLst>
            </a:pPr>
            <a:r>
              <a:rPr lang="de-DE" sz="1100" dirty="0" smtClean="0">
                <a:latin typeface="Consolas"/>
                <a:cs typeface="Consolas"/>
              </a:rPr>
              <a:t>	&lt;</a:t>
            </a:r>
            <a:r>
              <a:rPr lang="de-DE" sz="1100" dirty="0" err="1">
                <a:latin typeface="Consolas"/>
                <a:cs typeface="Consolas"/>
              </a:rPr>
              <a:t>td</a:t>
            </a:r>
            <a:r>
              <a:rPr lang="de-DE" sz="1100" dirty="0">
                <a:latin typeface="Consolas"/>
                <a:cs typeface="Consolas"/>
              </a:rPr>
              <a:t>&gt;@</a:t>
            </a:r>
            <a:r>
              <a:rPr lang="de-DE" sz="1100" dirty="0" err="1">
                <a:latin typeface="Consolas"/>
                <a:cs typeface="Consolas"/>
              </a:rPr>
              <a:t>item.End</a:t>
            </a:r>
            <a:r>
              <a:rPr lang="de-DE" sz="1100" dirty="0">
                <a:latin typeface="Consolas"/>
                <a:cs typeface="Consolas"/>
              </a:rPr>
              <a:t>&lt;/</a:t>
            </a:r>
            <a:r>
              <a:rPr lang="de-DE" sz="1100" dirty="0" err="1">
                <a:latin typeface="Consolas"/>
                <a:cs typeface="Consolas"/>
              </a:rPr>
              <a:t>td</a:t>
            </a:r>
            <a:r>
              <a:rPr lang="de-DE" sz="1100" dirty="0">
                <a:latin typeface="Consolas"/>
                <a:cs typeface="Consolas"/>
              </a:rPr>
              <a:t>&gt;</a:t>
            </a:r>
          </a:p>
          <a:p>
            <a:pPr>
              <a:tabLst>
                <a:tab pos="622300" algn="l"/>
              </a:tabLst>
            </a:pPr>
            <a:r>
              <a:rPr lang="de-DE" sz="1100" dirty="0" smtClean="0">
                <a:latin typeface="Consolas"/>
                <a:cs typeface="Consolas"/>
              </a:rPr>
              <a:t>	</a:t>
            </a:r>
            <a:r>
              <a:rPr lang="de-CH" sz="1100" dirty="0" smtClean="0">
                <a:latin typeface="Consolas"/>
                <a:cs typeface="Consolas"/>
              </a:rPr>
              <a:t>...</a:t>
            </a:r>
            <a:endParaRPr lang="en-US" sz="1100" dirty="0">
              <a:latin typeface="Consolas"/>
              <a:cs typeface="Consolas"/>
            </a:endParaRPr>
          </a:p>
          <a:p>
            <a:pPr>
              <a:tabLst>
                <a:tab pos="355600" algn="l"/>
              </a:tabLst>
            </a:pPr>
            <a:r>
              <a:rPr lang="en-US" sz="1100" dirty="0" smtClean="0">
                <a:latin typeface="Consolas"/>
                <a:cs typeface="Consolas"/>
              </a:rPr>
              <a:t>	&lt;</a:t>
            </a:r>
            <a:r>
              <a:rPr lang="en-US" sz="1100" dirty="0">
                <a:latin typeface="Consolas"/>
                <a:cs typeface="Consolas"/>
              </a:rPr>
              <a:t>/</a:t>
            </a:r>
            <a:r>
              <a:rPr lang="en-US" sz="1100" dirty="0" err="1">
                <a:latin typeface="Consolas"/>
                <a:cs typeface="Consolas"/>
              </a:rPr>
              <a:t>tr</a:t>
            </a:r>
            <a:r>
              <a:rPr lang="en-US" sz="1100" dirty="0">
                <a:latin typeface="Consolas"/>
                <a:cs typeface="Consolas"/>
              </a:rPr>
              <a:t>&gt;</a:t>
            </a:r>
          </a:p>
          <a:p>
            <a:pPr>
              <a:tabLst>
                <a:tab pos="177800" algn="l"/>
              </a:tabLst>
            </a:pPr>
            <a:r>
              <a:rPr lang="en-US" sz="1100" dirty="0" smtClean="0">
                <a:latin typeface="Consolas"/>
                <a:cs typeface="Consolas"/>
              </a:rPr>
              <a:t>	}</a:t>
            </a:r>
            <a:endParaRPr lang="en-US" sz="1100" dirty="0">
              <a:latin typeface="Consolas"/>
              <a:cs typeface="Consolas"/>
            </a:endParaRPr>
          </a:p>
          <a:p>
            <a:pPr>
              <a:tabLst>
                <a:tab pos="177800" algn="l"/>
              </a:tabLst>
            </a:pPr>
            <a:r>
              <a:rPr lang="en-US" sz="1100" dirty="0" smtClean="0">
                <a:latin typeface="Consolas"/>
                <a:cs typeface="Consolas"/>
              </a:rPr>
              <a:t>	&lt;</a:t>
            </a:r>
            <a:r>
              <a:rPr lang="en-US" sz="1100" dirty="0">
                <a:latin typeface="Consolas"/>
                <a:cs typeface="Consolas"/>
              </a:rPr>
              <a:t>/</a:t>
            </a:r>
            <a:r>
              <a:rPr lang="en-US" sz="1100" dirty="0" err="1">
                <a:latin typeface="Consolas"/>
                <a:cs typeface="Consolas"/>
              </a:rPr>
              <a:t>tbody</a:t>
            </a:r>
            <a:r>
              <a:rPr lang="en-US" sz="1100" dirty="0">
                <a:latin typeface="Consolas"/>
                <a:cs typeface="Consolas"/>
              </a:rPr>
              <a:t>&gt;</a:t>
            </a:r>
            <a:endParaRPr lang="de-DE" sz="1100" dirty="0">
              <a:latin typeface="Consolas"/>
              <a:cs typeface="Consola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154405" y="1124744"/>
            <a:ext cx="1306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b="1" dirty="0" smtClean="0">
                <a:solidFill>
                  <a:srgbClr val="FF0000"/>
                </a:solidFill>
              </a:rPr>
              <a:t>Controller</a:t>
            </a:r>
            <a:endParaRPr lang="de-CH" b="1" dirty="0">
              <a:solidFill>
                <a:srgbClr val="FF0000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7524328" y="2348880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b="1" dirty="0" smtClean="0">
                <a:solidFill>
                  <a:srgbClr val="FF0000"/>
                </a:solidFill>
              </a:rPr>
              <a:t>Access</a:t>
            </a:r>
            <a:endParaRPr lang="de-CH" b="1" dirty="0">
              <a:solidFill>
                <a:srgbClr val="FF0000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7884368" y="5949280"/>
            <a:ext cx="864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b="1" dirty="0" smtClean="0">
                <a:solidFill>
                  <a:srgbClr val="FF0000"/>
                </a:solidFill>
              </a:rPr>
              <a:t>View</a:t>
            </a:r>
            <a:endParaRPr lang="de-CH" b="1" dirty="0">
              <a:solidFill>
                <a:srgbClr val="FF0000"/>
              </a:solidFill>
            </a:endParaRPr>
          </a:p>
        </p:txBody>
      </p:sp>
      <p:cxnSp>
        <p:nvCxnSpPr>
          <p:cNvPr id="7" name="Straight Arrow Connector 6"/>
          <p:cNvCxnSpPr/>
          <p:nvPr/>
        </p:nvCxnSpPr>
        <p:spPr bwMode="auto">
          <a:xfrm flipH="1">
            <a:off x="5580112" y="1844824"/>
            <a:ext cx="1224136" cy="576064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/>
          </a:ln>
          <a:extLst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 bwMode="auto">
          <a:xfrm>
            <a:off x="3419872" y="1700808"/>
            <a:ext cx="3816424" cy="2448272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/>
          </a:ln>
          <a:extLst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5" name="Straight Arrow Connector 6"/>
          <p:cNvCxnSpPr/>
          <p:nvPr/>
        </p:nvCxnSpPr>
        <p:spPr bwMode="auto">
          <a:xfrm flipH="1">
            <a:off x="4499992" y="1052736"/>
            <a:ext cx="1800200" cy="216024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/>
          </a:ln>
          <a:extLst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7359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  <p:bldP spid="18" grpId="0" animBg="1"/>
      <p:bldP spid="3" grpId="0"/>
      <p:bldP spid="32" grpId="0"/>
      <p:bldP spid="3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2051721" y="188641"/>
            <a:ext cx="6984776" cy="6409010"/>
          </a:xfrm>
          <a:prstGeom prst="rect">
            <a:avLst/>
          </a:prstGeom>
          <a:solidFill>
            <a:srgbClr val="FFFFFF">
              <a:alpha val="80000"/>
            </a:srgbClr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>
              <a:cs typeface="Lucida Sans Unicode" charset="0"/>
            </a:endParaRPr>
          </a:p>
        </p:txBody>
      </p:sp>
      <p:sp>
        <p:nvSpPr>
          <p:cNvPr id="14" name="Text Box 4"/>
          <p:cNvSpPr txBox="1">
            <a:spLocks noChangeArrowheads="1"/>
          </p:cNvSpPr>
          <p:nvPr/>
        </p:nvSpPr>
        <p:spPr bwMode="auto">
          <a:xfrm>
            <a:off x="2189817" y="352424"/>
            <a:ext cx="6769100" cy="371513"/>
          </a:xfrm>
          <a:prstGeom prst="rect">
            <a:avLst/>
          </a:prstGeom>
          <a:solidFill>
            <a:srgbClr val="FFFFFF">
              <a:alpha val="20000"/>
            </a:srgbClr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Lucida Sans Unicode" charset="0"/>
              </a:defRPr>
            </a:lvl1pPr>
            <a:lvl2pPr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2pPr>
            <a:lvl3pPr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3pPr>
            <a:lvl4pPr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4pPr>
            <a:lvl5pPr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5pPr>
            <a:lvl6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6pPr>
            <a:lvl7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7pPr>
            <a:lvl8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8pPr>
            <a:lvl9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9pPr>
          </a:lstStyle>
          <a:p>
            <a:pPr eaLnBrk="1" hangingPunct="1">
              <a:lnSpc>
                <a:spcPct val="100000"/>
              </a:lnSpc>
              <a:buClr>
                <a:srgbClr val="FFFFFF"/>
              </a:buClr>
              <a:defRPr/>
            </a:pPr>
            <a:r>
              <a:rPr lang="en-GB" b="1" dirty="0" smtClean="0"/>
              <a:t>Exception Handling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5432" y="4581128"/>
            <a:ext cx="6395040" cy="15845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feld 8"/>
          <p:cNvSpPr txBox="1"/>
          <p:nvPr/>
        </p:nvSpPr>
        <p:spPr>
          <a:xfrm>
            <a:off x="2231232" y="836712"/>
            <a:ext cx="6589240" cy="38010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de-DE" sz="3200" dirty="0" smtClean="0"/>
              <a:t>Globaler </a:t>
            </a:r>
            <a:r>
              <a:rPr lang="de-DE" sz="3200" dirty="0" err="1" smtClean="0"/>
              <a:t>Exception</a:t>
            </a:r>
            <a:r>
              <a:rPr lang="de-DE" sz="3200" dirty="0" smtClean="0"/>
              <a:t> Handler</a:t>
            </a:r>
          </a:p>
          <a:p>
            <a:r>
              <a:rPr lang="de-DE" sz="1100" dirty="0" err="1" smtClean="0">
                <a:latin typeface="Consolas"/>
                <a:cs typeface="Consolas"/>
              </a:rPr>
              <a:t>void</a:t>
            </a:r>
            <a:r>
              <a:rPr lang="de-DE" sz="1100" dirty="0" smtClean="0">
                <a:latin typeface="Consolas"/>
                <a:cs typeface="Consolas"/>
              </a:rPr>
              <a:t> </a:t>
            </a:r>
            <a:r>
              <a:rPr lang="de-DE" sz="1100" dirty="0" err="1">
                <a:latin typeface="Consolas"/>
                <a:cs typeface="Consolas"/>
              </a:rPr>
              <a:t>Application_Error</a:t>
            </a:r>
            <a:r>
              <a:rPr lang="de-DE" sz="1100" dirty="0">
                <a:latin typeface="Consolas"/>
                <a:cs typeface="Consolas"/>
              </a:rPr>
              <a:t>(</a:t>
            </a:r>
            <a:r>
              <a:rPr lang="de-DE" sz="1100" dirty="0" err="1">
                <a:latin typeface="Consolas"/>
                <a:cs typeface="Consolas"/>
              </a:rPr>
              <a:t>object</a:t>
            </a:r>
            <a:r>
              <a:rPr lang="de-DE" sz="1100" dirty="0">
                <a:latin typeface="Consolas"/>
                <a:cs typeface="Consolas"/>
              </a:rPr>
              <a:t> </a:t>
            </a:r>
            <a:r>
              <a:rPr lang="de-DE" sz="1100" dirty="0" err="1">
                <a:latin typeface="Consolas"/>
                <a:cs typeface="Consolas"/>
              </a:rPr>
              <a:t>sender</a:t>
            </a:r>
            <a:r>
              <a:rPr lang="de-DE" sz="1100" dirty="0">
                <a:latin typeface="Consolas"/>
                <a:cs typeface="Consolas"/>
              </a:rPr>
              <a:t>, </a:t>
            </a:r>
            <a:r>
              <a:rPr lang="de-DE" sz="1100" dirty="0" err="1">
                <a:latin typeface="Consolas"/>
                <a:cs typeface="Consolas"/>
              </a:rPr>
              <a:t>EventArgs</a:t>
            </a:r>
            <a:r>
              <a:rPr lang="de-DE" sz="1100" dirty="0">
                <a:latin typeface="Consolas"/>
                <a:cs typeface="Consolas"/>
              </a:rPr>
              <a:t> </a:t>
            </a:r>
            <a:r>
              <a:rPr lang="de-DE" sz="1100" dirty="0" err="1">
                <a:latin typeface="Consolas"/>
                <a:cs typeface="Consolas"/>
              </a:rPr>
              <a:t>e</a:t>
            </a:r>
            <a:r>
              <a:rPr lang="de-DE" sz="1100" dirty="0">
                <a:latin typeface="Consolas"/>
                <a:cs typeface="Consolas"/>
              </a:rPr>
              <a:t>)</a:t>
            </a:r>
          </a:p>
          <a:p>
            <a:r>
              <a:rPr lang="de-DE" sz="1100" dirty="0" smtClean="0">
                <a:latin typeface="Consolas"/>
                <a:cs typeface="Consolas"/>
              </a:rPr>
              <a:t>{</a:t>
            </a:r>
            <a:endParaRPr lang="de-DE" sz="1100" dirty="0">
              <a:latin typeface="Consolas"/>
              <a:cs typeface="Consolas"/>
            </a:endParaRPr>
          </a:p>
          <a:p>
            <a:pPr>
              <a:tabLst>
                <a:tab pos="355600" algn="l"/>
              </a:tabLst>
            </a:pPr>
            <a:r>
              <a:rPr lang="de-DE" sz="1100" dirty="0" smtClean="0">
                <a:latin typeface="Consolas"/>
                <a:cs typeface="Consolas"/>
              </a:rPr>
              <a:t>	</a:t>
            </a:r>
            <a:r>
              <a:rPr lang="de-DE" sz="1100" dirty="0" err="1" smtClean="0">
                <a:latin typeface="Consolas"/>
                <a:cs typeface="Consolas"/>
              </a:rPr>
              <a:t>Exception</a:t>
            </a:r>
            <a:r>
              <a:rPr lang="de-DE" sz="1100" dirty="0" smtClean="0">
                <a:latin typeface="Consolas"/>
                <a:cs typeface="Consolas"/>
              </a:rPr>
              <a:t> </a:t>
            </a:r>
            <a:r>
              <a:rPr lang="de-DE" sz="1100" dirty="0" err="1">
                <a:latin typeface="Consolas"/>
                <a:cs typeface="Consolas"/>
              </a:rPr>
              <a:t>exc</a:t>
            </a:r>
            <a:r>
              <a:rPr lang="de-DE" sz="1100" dirty="0">
                <a:latin typeface="Consolas"/>
                <a:cs typeface="Consolas"/>
              </a:rPr>
              <a:t> = </a:t>
            </a:r>
            <a:r>
              <a:rPr lang="de-DE" sz="1100" dirty="0" err="1">
                <a:latin typeface="Consolas"/>
                <a:cs typeface="Consolas"/>
              </a:rPr>
              <a:t>Server.GetLastError</a:t>
            </a:r>
            <a:r>
              <a:rPr lang="de-DE" sz="1100" dirty="0">
                <a:latin typeface="Consolas"/>
                <a:cs typeface="Consolas"/>
              </a:rPr>
              <a:t>();</a:t>
            </a:r>
          </a:p>
          <a:p>
            <a:pPr>
              <a:tabLst>
                <a:tab pos="355600" algn="l"/>
              </a:tabLst>
            </a:pPr>
            <a:r>
              <a:rPr lang="de-DE" sz="1100" dirty="0" smtClean="0">
                <a:latin typeface="Consolas"/>
                <a:cs typeface="Consolas"/>
              </a:rPr>
              <a:t>	</a:t>
            </a:r>
            <a:r>
              <a:rPr lang="de-DE" sz="1100" dirty="0" err="1" smtClean="0">
                <a:latin typeface="Consolas"/>
                <a:cs typeface="Consolas"/>
              </a:rPr>
              <a:t>if</a:t>
            </a:r>
            <a:r>
              <a:rPr lang="de-DE" sz="1100" dirty="0" smtClean="0">
                <a:latin typeface="Consolas"/>
                <a:cs typeface="Consolas"/>
              </a:rPr>
              <a:t> </a:t>
            </a:r>
            <a:r>
              <a:rPr lang="de-DE" sz="1100" dirty="0">
                <a:latin typeface="Consolas"/>
                <a:cs typeface="Consolas"/>
              </a:rPr>
              <a:t>(</a:t>
            </a:r>
            <a:r>
              <a:rPr lang="de-DE" sz="1100" dirty="0" err="1">
                <a:latin typeface="Consolas"/>
                <a:cs typeface="Consolas"/>
              </a:rPr>
              <a:t>exc.GetType</a:t>
            </a:r>
            <a:r>
              <a:rPr lang="de-DE" sz="1100" dirty="0">
                <a:latin typeface="Consolas"/>
                <a:cs typeface="Consolas"/>
              </a:rPr>
              <a:t>() == </a:t>
            </a:r>
            <a:r>
              <a:rPr lang="de-DE" sz="1100" dirty="0" err="1">
                <a:latin typeface="Consolas"/>
                <a:cs typeface="Consolas"/>
              </a:rPr>
              <a:t>typeof</a:t>
            </a:r>
            <a:r>
              <a:rPr lang="de-DE" sz="1100" dirty="0">
                <a:latin typeface="Consolas"/>
                <a:cs typeface="Consolas"/>
              </a:rPr>
              <a:t>(</a:t>
            </a:r>
            <a:r>
              <a:rPr lang="de-DE" sz="1100" dirty="0" err="1">
                <a:latin typeface="Consolas"/>
                <a:cs typeface="Consolas"/>
              </a:rPr>
              <a:t>HttpException</a:t>
            </a:r>
            <a:r>
              <a:rPr lang="de-DE" sz="1100" dirty="0">
                <a:latin typeface="Consolas"/>
                <a:cs typeface="Consolas"/>
              </a:rPr>
              <a:t>))</a:t>
            </a:r>
          </a:p>
          <a:p>
            <a:pPr>
              <a:tabLst>
                <a:tab pos="355600" algn="l"/>
              </a:tabLst>
            </a:pPr>
            <a:r>
              <a:rPr lang="de-DE" sz="1100" dirty="0" smtClean="0">
                <a:latin typeface="Consolas"/>
                <a:cs typeface="Consolas"/>
              </a:rPr>
              <a:t>	{</a:t>
            </a:r>
            <a:endParaRPr lang="de-DE" sz="1100" dirty="0">
              <a:latin typeface="Consolas"/>
              <a:cs typeface="Consolas"/>
            </a:endParaRPr>
          </a:p>
          <a:p>
            <a:pPr>
              <a:tabLst>
                <a:tab pos="622300" algn="l"/>
              </a:tabLst>
            </a:pPr>
            <a:r>
              <a:rPr lang="de-DE" sz="1100" dirty="0" smtClean="0">
                <a:latin typeface="Consolas"/>
                <a:cs typeface="Consolas"/>
              </a:rPr>
              <a:t>	</a:t>
            </a:r>
            <a:r>
              <a:rPr lang="de-DE" sz="1100" dirty="0" err="1" smtClean="0">
                <a:latin typeface="Consolas"/>
                <a:cs typeface="Consolas"/>
              </a:rPr>
              <a:t>HttpException</a:t>
            </a:r>
            <a:r>
              <a:rPr lang="de-DE" sz="1100" dirty="0" smtClean="0">
                <a:latin typeface="Consolas"/>
                <a:cs typeface="Consolas"/>
              </a:rPr>
              <a:t> </a:t>
            </a:r>
            <a:r>
              <a:rPr lang="de-DE" sz="1100" dirty="0" err="1">
                <a:latin typeface="Consolas"/>
                <a:cs typeface="Consolas"/>
              </a:rPr>
              <a:t>httpException</a:t>
            </a:r>
            <a:r>
              <a:rPr lang="de-DE" sz="1100" dirty="0">
                <a:latin typeface="Consolas"/>
                <a:cs typeface="Consolas"/>
              </a:rPr>
              <a:t> = </a:t>
            </a:r>
            <a:r>
              <a:rPr lang="de-DE" sz="1100" dirty="0" err="1">
                <a:latin typeface="Consolas"/>
                <a:cs typeface="Consolas"/>
              </a:rPr>
              <a:t>exc</a:t>
            </a:r>
            <a:r>
              <a:rPr lang="de-DE" sz="1100" dirty="0">
                <a:latin typeface="Consolas"/>
                <a:cs typeface="Consolas"/>
              </a:rPr>
              <a:t> </a:t>
            </a:r>
            <a:r>
              <a:rPr lang="de-DE" sz="1100" dirty="0" err="1">
                <a:latin typeface="Consolas"/>
                <a:cs typeface="Consolas"/>
              </a:rPr>
              <a:t>as</a:t>
            </a:r>
            <a:r>
              <a:rPr lang="de-DE" sz="1100" dirty="0">
                <a:latin typeface="Consolas"/>
                <a:cs typeface="Consolas"/>
              </a:rPr>
              <a:t> </a:t>
            </a:r>
            <a:r>
              <a:rPr lang="de-DE" sz="1100" dirty="0" err="1">
                <a:latin typeface="Consolas"/>
                <a:cs typeface="Consolas"/>
              </a:rPr>
              <a:t>HttpException</a:t>
            </a:r>
            <a:r>
              <a:rPr lang="de-DE" sz="1100" dirty="0">
                <a:latin typeface="Consolas"/>
                <a:cs typeface="Consolas"/>
              </a:rPr>
              <a:t>;</a:t>
            </a:r>
          </a:p>
          <a:p>
            <a:pPr>
              <a:tabLst>
                <a:tab pos="622300" algn="l"/>
              </a:tabLst>
            </a:pPr>
            <a:r>
              <a:rPr lang="de-DE" sz="1100" dirty="0" smtClean="0">
                <a:latin typeface="Consolas"/>
                <a:cs typeface="Consolas"/>
              </a:rPr>
              <a:t>	</a:t>
            </a:r>
            <a:r>
              <a:rPr lang="de-DE" sz="1100" dirty="0" err="1" smtClean="0">
                <a:latin typeface="Consolas"/>
                <a:cs typeface="Consolas"/>
              </a:rPr>
              <a:t>this.Response.RedirectToRoute</a:t>
            </a:r>
            <a:r>
              <a:rPr lang="de-DE" sz="1100" dirty="0" smtClean="0">
                <a:latin typeface="Consolas"/>
                <a:cs typeface="Consolas"/>
              </a:rPr>
              <a:t>(...)</a:t>
            </a:r>
            <a:r>
              <a:rPr lang="de-DE" sz="1100" dirty="0">
                <a:latin typeface="Consolas"/>
                <a:cs typeface="Consolas"/>
              </a:rPr>
              <a:t>;</a:t>
            </a:r>
          </a:p>
          <a:p>
            <a:pPr>
              <a:tabLst>
                <a:tab pos="355600" algn="l"/>
              </a:tabLst>
            </a:pPr>
            <a:r>
              <a:rPr lang="de-DE" sz="1100" dirty="0" smtClean="0">
                <a:latin typeface="Consolas"/>
                <a:cs typeface="Consolas"/>
              </a:rPr>
              <a:t>	}</a:t>
            </a:r>
            <a:endParaRPr lang="de-DE" sz="1100" dirty="0">
              <a:latin typeface="Consolas"/>
              <a:cs typeface="Consolas"/>
            </a:endParaRPr>
          </a:p>
          <a:p>
            <a:pPr>
              <a:tabLst>
                <a:tab pos="355600" algn="l"/>
              </a:tabLst>
            </a:pPr>
            <a:r>
              <a:rPr lang="de-DE" sz="1100" dirty="0" smtClean="0">
                <a:latin typeface="Consolas"/>
                <a:cs typeface="Consolas"/>
              </a:rPr>
              <a:t>	</a:t>
            </a:r>
            <a:r>
              <a:rPr lang="de-DE" sz="1100" dirty="0" err="1" smtClean="0">
                <a:latin typeface="Consolas"/>
                <a:cs typeface="Consolas"/>
              </a:rPr>
              <a:t>else</a:t>
            </a:r>
            <a:r>
              <a:rPr lang="de-DE" sz="1100" dirty="0" smtClean="0">
                <a:latin typeface="Consolas"/>
                <a:cs typeface="Consolas"/>
              </a:rPr>
              <a:t> </a:t>
            </a:r>
            <a:r>
              <a:rPr lang="de-DE" sz="1100" dirty="0" err="1">
                <a:latin typeface="Consolas"/>
                <a:cs typeface="Consolas"/>
              </a:rPr>
              <a:t>if</a:t>
            </a:r>
            <a:r>
              <a:rPr lang="de-DE" sz="1100" dirty="0">
                <a:latin typeface="Consolas"/>
                <a:cs typeface="Consolas"/>
              </a:rPr>
              <a:t> (</a:t>
            </a:r>
            <a:r>
              <a:rPr lang="de-DE" sz="1100" dirty="0" err="1">
                <a:latin typeface="Consolas"/>
                <a:cs typeface="Consolas"/>
              </a:rPr>
              <a:t>exc.GetType</a:t>
            </a:r>
            <a:r>
              <a:rPr lang="de-DE" sz="1100" dirty="0">
                <a:latin typeface="Consolas"/>
                <a:cs typeface="Consolas"/>
              </a:rPr>
              <a:t>() == </a:t>
            </a:r>
            <a:r>
              <a:rPr lang="de-DE" sz="1100" dirty="0" err="1">
                <a:latin typeface="Consolas"/>
                <a:cs typeface="Consolas"/>
              </a:rPr>
              <a:t>typeof</a:t>
            </a:r>
            <a:r>
              <a:rPr lang="de-DE" sz="1100" dirty="0">
                <a:latin typeface="Consolas"/>
                <a:cs typeface="Consolas"/>
              </a:rPr>
              <a:t>(</a:t>
            </a:r>
            <a:r>
              <a:rPr lang="de-DE" sz="1100" dirty="0" err="1">
                <a:latin typeface="Consolas"/>
                <a:cs typeface="Consolas"/>
              </a:rPr>
              <a:t>SqlException</a:t>
            </a:r>
            <a:r>
              <a:rPr lang="de-DE" sz="1100" dirty="0">
                <a:latin typeface="Consolas"/>
                <a:cs typeface="Consolas"/>
              </a:rPr>
              <a:t>) &amp;</a:t>
            </a:r>
            <a:r>
              <a:rPr lang="de-DE" sz="1100" dirty="0" smtClean="0">
                <a:latin typeface="Consolas"/>
                <a:cs typeface="Consolas"/>
              </a:rPr>
              <a:t>&amp; 	</a:t>
            </a:r>
            <a:r>
              <a:rPr lang="de-DE" sz="1100" dirty="0" err="1" smtClean="0">
                <a:latin typeface="Consolas"/>
                <a:cs typeface="Consolas"/>
              </a:rPr>
              <a:t>exc.Message.Contains</a:t>
            </a:r>
            <a:r>
              <a:rPr lang="de-DE" sz="1100" dirty="0">
                <a:latin typeface="Consolas"/>
                <a:cs typeface="Consolas"/>
              </a:rPr>
              <a:t>("Timeout </a:t>
            </a:r>
            <a:r>
              <a:rPr lang="de-DE" sz="1100" dirty="0" err="1">
                <a:latin typeface="Consolas"/>
                <a:cs typeface="Consolas"/>
              </a:rPr>
              <a:t>expired</a:t>
            </a:r>
            <a:r>
              <a:rPr lang="de-DE" sz="1100" dirty="0">
                <a:latin typeface="Consolas"/>
                <a:cs typeface="Consolas"/>
              </a:rPr>
              <a:t>"))</a:t>
            </a:r>
          </a:p>
          <a:p>
            <a:pPr>
              <a:tabLst>
                <a:tab pos="355600" algn="l"/>
              </a:tabLst>
            </a:pPr>
            <a:r>
              <a:rPr lang="de-DE" sz="1100" dirty="0" smtClean="0">
                <a:latin typeface="Consolas"/>
                <a:cs typeface="Consolas"/>
              </a:rPr>
              <a:t>	{</a:t>
            </a:r>
            <a:endParaRPr lang="de-DE" sz="1100" dirty="0">
              <a:latin typeface="Consolas"/>
              <a:cs typeface="Consolas"/>
            </a:endParaRPr>
          </a:p>
          <a:p>
            <a:pPr>
              <a:tabLst>
                <a:tab pos="622300" algn="l"/>
              </a:tabLst>
            </a:pPr>
            <a:r>
              <a:rPr lang="de-DE" sz="1100" dirty="0" smtClean="0">
                <a:latin typeface="Consolas"/>
                <a:cs typeface="Consolas"/>
              </a:rPr>
              <a:t>	</a:t>
            </a:r>
            <a:r>
              <a:rPr lang="de-DE" sz="1100" dirty="0" err="1" smtClean="0">
                <a:latin typeface="Consolas"/>
                <a:cs typeface="Consolas"/>
              </a:rPr>
              <a:t>this.Response.RedirectToRoute</a:t>
            </a:r>
            <a:r>
              <a:rPr lang="de-DE" sz="1100" dirty="0" smtClean="0">
                <a:latin typeface="Consolas"/>
                <a:cs typeface="Consolas"/>
              </a:rPr>
              <a:t>(...);</a:t>
            </a:r>
            <a:endParaRPr lang="de-DE" sz="1100" dirty="0">
              <a:latin typeface="Consolas"/>
              <a:cs typeface="Consolas"/>
            </a:endParaRPr>
          </a:p>
          <a:p>
            <a:pPr>
              <a:tabLst>
                <a:tab pos="355600" algn="l"/>
              </a:tabLst>
            </a:pPr>
            <a:r>
              <a:rPr lang="de-DE" sz="1100" dirty="0" smtClean="0">
                <a:latin typeface="Consolas"/>
                <a:cs typeface="Consolas"/>
              </a:rPr>
              <a:t>	}</a:t>
            </a:r>
            <a:endParaRPr lang="de-DE" sz="1100" dirty="0">
              <a:latin typeface="Consolas"/>
              <a:cs typeface="Consolas"/>
            </a:endParaRPr>
          </a:p>
          <a:p>
            <a:pPr>
              <a:tabLst>
                <a:tab pos="355600" algn="l"/>
              </a:tabLst>
            </a:pPr>
            <a:r>
              <a:rPr lang="de-DE" sz="1100" dirty="0" smtClean="0">
                <a:latin typeface="Consolas"/>
                <a:cs typeface="Consolas"/>
              </a:rPr>
              <a:t>	</a:t>
            </a:r>
            <a:r>
              <a:rPr lang="de-DE" sz="1100" dirty="0" err="1" smtClean="0">
                <a:latin typeface="Consolas"/>
                <a:cs typeface="Consolas"/>
              </a:rPr>
              <a:t>else</a:t>
            </a:r>
            <a:r>
              <a:rPr lang="de-DE" sz="1100" dirty="0" smtClean="0">
                <a:latin typeface="Consolas"/>
                <a:cs typeface="Consolas"/>
              </a:rPr>
              <a:t> </a:t>
            </a:r>
            <a:r>
              <a:rPr lang="de-DE" sz="1100" dirty="0" err="1">
                <a:latin typeface="Consolas"/>
                <a:cs typeface="Consolas"/>
              </a:rPr>
              <a:t>if</a:t>
            </a:r>
            <a:r>
              <a:rPr lang="de-DE" sz="1100" dirty="0">
                <a:latin typeface="Consolas"/>
                <a:cs typeface="Consolas"/>
              </a:rPr>
              <a:t> (</a:t>
            </a:r>
            <a:r>
              <a:rPr lang="de-DE" sz="1100" dirty="0" err="1">
                <a:latin typeface="Consolas"/>
                <a:cs typeface="Consolas"/>
              </a:rPr>
              <a:t>exc.GetType</a:t>
            </a:r>
            <a:r>
              <a:rPr lang="de-DE" sz="1100" dirty="0">
                <a:latin typeface="Consolas"/>
                <a:cs typeface="Consolas"/>
              </a:rPr>
              <a:t>() == </a:t>
            </a:r>
            <a:r>
              <a:rPr lang="de-DE" sz="1100" dirty="0" err="1">
                <a:latin typeface="Consolas"/>
                <a:cs typeface="Consolas"/>
              </a:rPr>
              <a:t>typeof</a:t>
            </a:r>
            <a:r>
              <a:rPr lang="de-DE" sz="1100" dirty="0">
                <a:latin typeface="Consolas"/>
                <a:cs typeface="Consolas"/>
              </a:rPr>
              <a:t>(</a:t>
            </a:r>
            <a:r>
              <a:rPr lang="de-DE" sz="1100" dirty="0" err="1">
                <a:latin typeface="Consolas"/>
                <a:cs typeface="Consolas"/>
              </a:rPr>
              <a:t>Exception</a:t>
            </a:r>
            <a:r>
              <a:rPr lang="de-DE" sz="1100" dirty="0">
                <a:latin typeface="Consolas"/>
                <a:cs typeface="Consolas"/>
              </a:rPr>
              <a:t>))</a:t>
            </a:r>
          </a:p>
          <a:p>
            <a:pPr>
              <a:tabLst>
                <a:tab pos="355600" algn="l"/>
              </a:tabLst>
            </a:pPr>
            <a:r>
              <a:rPr lang="de-DE" sz="1100" dirty="0" smtClean="0">
                <a:latin typeface="Consolas"/>
                <a:cs typeface="Consolas"/>
              </a:rPr>
              <a:t>	{</a:t>
            </a:r>
            <a:endParaRPr lang="de-DE" sz="1100" dirty="0">
              <a:latin typeface="Consolas"/>
              <a:cs typeface="Consolas"/>
            </a:endParaRPr>
          </a:p>
          <a:p>
            <a:pPr>
              <a:tabLst>
                <a:tab pos="622300" algn="l"/>
              </a:tabLst>
            </a:pPr>
            <a:r>
              <a:rPr lang="de-DE" sz="1100" dirty="0" smtClean="0">
                <a:latin typeface="Consolas"/>
                <a:cs typeface="Consolas"/>
              </a:rPr>
              <a:t>	</a:t>
            </a:r>
            <a:r>
              <a:rPr lang="de-DE" sz="1100" dirty="0" err="1" smtClean="0">
                <a:latin typeface="Consolas"/>
                <a:cs typeface="Consolas"/>
              </a:rPr>
              <a:t>this.Response.RedirectToRoute</a:t>
            </a:r>
            <a:r>
              <a:rPr lang="de-DE" sz="1100" dirty="0" smtClean="0">
                <a:latin typeface="Consolas"/>
                <a:cs typeface="Consolas"/>
              </a:rPr>
              <a:t>(...);</a:t>
            </a:r>
            <a:endParaRPr lang="de-DE" sz="1100" dirty="0">
              <a:latin typeface="Consolas"/>
              <a:cs typeface="Consolas"/>
            </a:endParaRPr>
          </a:p>
          <a:p>
            <a:pPr>
              <a:tabLst>
                <a:tab pos="355600" algn="l"/>
              </a:tabLst>
            </a:pPr>
            <a:r>
              <a:rPr lang="de-DE" sz="1100" dirty="0" smtClean="0">
                <a:latin typeface="Consolas"/>
                <a:cs typeface="Consolas"/>
              </a:rPr>
              <a:t>	}</a:t>
            </a:r>
            <a:endParaRPr lang="de-DE" sz="1100" dirty="0">
              <a:latin typeface="Consolas"/>
              <a:cs typeface="Consolas"/>
            </a:endParaRPr>
          </a:p>
          <a:p>
            <a:pPr>
              <a:tabLst>
                <a:tab pos="355600" algn="l"/>
              </a:tabLst>
            </a:pPr>
            <a:r>
              <a:rPr lang="en-US" sz="1100" dirty="0" smtClean="0">
                <a:latin typeface="Consolas"/>
                <a:cs typeface="Consolas"/>
              </a:rPr>
              <a:t>	</a:t>
            </a:r>
            <a:r>
              <a:rPr lang="en-US" sz="1100" dirty="0" err="1" smtClean="0">
                <a:latin typeface="Consolas"/>
                <a:cs typeface="Consolas"/>
              </a:rPr>
              <a:t>Server.ClearError</a:t>
            </a:r>
            <a:r>
              <a:rPr lang="en-US" sz="1100" dirty="0">
                <a:latin typeface="Consolas"/>
                <a:cs typeface="Consolas"/>
              </a:rPr>
              <a:t>();</a:t>
            </a:r>
          </a:p>
          <a:p>
            <a:pPr>
              <a:tabLst>
                <a:tab pos="355600" algn="l"/>
              </a:tabLst>
            </a:pPr>
            <a:r>
              <a:rPr lang="en-US" sz="1100" dirty="0" smtClean="0">
                <a:latin typeface="Consolas"/>
                <a:cs typeface="Consolas"/>
              </a:rPr>
              <a:t>}</a:t>
            </a:r>
            <a:endParaRPr lang="de-DE" sz="1100" dirty="0">
              <a:latin typeface="Consolas"/>
              <a:cs typeface="Consolas"/>
            </a:endParaRPr>
          </a:p>
        </p:txBody>
      </p:sp>
      <p:sp>
        <p:nvSpPr>
          <p:cNvPr id="7" name="Text Box 2"/>
          <p:cNvSpPr txBox="1">
            <a:spLocks noChangeArrowheads="1"/>
          </p:cNvSpPr>
          <p:nvPr/>
        </p:nvSpPr>
        <p:spPr bwMode="auto">
          <a:xfrm>
            <a:off x="179388" y="1117600"/>
            <a:ext cx="1800324" cy="46502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Lucida Sans Unicode" charset="0"/>
              </a:defRPr>
            </a:lvl1pPr>
            <a:lvl2pPr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2pPr>
            <a:lvl3pPr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3pPr>
            <a:lvl4pPr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4pPr>
            <a:lvl5pPr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5pPr>
            <a:lvl6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6pPr>
            <a:lvl7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7pPr>
            <a:lvl8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8pPr>
            <a:lvl9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9pPr>
          </a:lstStyle>
          <a:p>
            <a:pPr eaLnBrk="1" hangingPunct="1">
              <a:lnSpc>
                <a:spcPct val="100000"/>
              </a:lnSpc>
              <a:buClr>
                <a:schemeClr val="tx1"/>
              </a:buClr>
              <a:buFont typeface="Verdana" charset="0"/>
              <a:buChar char="»"/>
              <a:defRPr/>
            </a:pPr>
            <a:r>
              <a:rPr lang="en-GB" sz="1200" b="1" dirty="0" smtClean="0">
                <a:solidFill>
                  <a:schemeClr val="tx1"/>
                </a:solidFill>
                <a:latin typeface="+mn-lt"/>
              </a:rPr>
              <a:t> </a:t>
            </a:r>
            <a:r>
              <a:rPr lang="en-GB" sz="1200" dirty="0" smtClean="0">
                <a:solidFill>
                  <a:schemeClr val="tx1"/>
                </a:solidFill>
                <a:latin typeface="+mn-lt"/>
              </a:rPr>
              <a:t>Was </a:t>
            </a:r>
            <a:r>
              <a:rPr lang="en-GB" sz="1200" dirty="0" err="1" smtClean="0">
                <a:solidFill>
                  <a:schemeClr val="tx1"/>
                </a:solidFill>
                <a:latin typeface="+mn-lt"/>
              </a:rPr>
              <a:t>ist</a:t>
            </a:r>
            <a:r>
              <a:rPr lang="en-GB" sz="1200" dirty="0" smtClean="0">
                <a:solidFill>
                  <a:schemeClr val="tx1"/>
                </a:solidFill>
                <a:latin typeface="+mn-lt"/>
              </a:rPr>
              <a:t> wt4u?</a:t>
            </a:r>
          </a:p>
          <a:p>
            <a:pPr eaLnBrk="1" hangingPunct="1">
              <a:lnSpc>
                <a:spcPct val="100000"/>
              </a:lnSpc>
              <a:buClr>
                <a:schemeClr val="tx1"/>
              </a:buClr>
              <a:buFont typeface="Verdana" charset="0"/>
              <a:buNone/>
              <a:defRPr/>
            </a:pPr>
            <a:endParaRPr lang="en-GB" sz="400" b="1" dirty="0" smtClean="0">
              <a:solidFill>
                <a:schemeClr val="tx1"/>
              </a:solidFill>
              <a:latin typeface="+mn-lt"/>
            </a:endParaRPr>
          </a:p>
          <a:p>
            <a:pPr eaLnBrk="1" hangingPunct="1">
              <a:lnSpc>
                <a:spcPct val="100000"/>
              </a:lnSpc>
              <a:buClr>
                <a:schemeClr val="tx1"/>
              </a:buClr>
              <a:buFont typeface="Verdana" charset="0"/>
              <a:buChar char="»"/>
              <a:defRPr/>
            </a:pPr>
            <a:r>
              <a:rPr lang="en-GB" sz="1200" dirty="0" smtClean="0">
                <a:solidFill>
                  <a:schemeClr val="tx1"/>
                </a:solidFill>
                <a:latin typeface="+mn-lt"/>
              </a:rPr>
              <a:t> Demo</a:t>
            </a:r>
          </a:p>
          <a:p>
            <a:pPr eaLnBrk="1" hangingPunct="1">
              <a:lnSpc>
                <a:spcPct val="100000"/>
              </a:lnSpc>
              <a:buClr>
                <a:schemeClr val="tx1"/>
              </a:buClr>
              <a:buFont typeface="Verdana" charset="0"/>
              <a:buNone/>
              <a:defRPr/>
            </a:pPr>
            <a:r>
              <a:rPr lang="en-GB" sz="400" dirty="0" smtClean="0">
                <a:solidFill>
                  <a:schemeClr val="tx1"/>
                </a:solidFill>
                <a:latin typeface="+mn-lt"/>
              </a:rPr>
              <a:t> </a:t>
            </a:r>
          </a:p>
          <a:p>
            <a:pPr eaLnBrk="1" hangingPunct="1">
              <a:lnSpc>
                <a:spcPct val="100000"/>
              </a:lnSpc>
              <a:buClr>
                <a:schemeClr val="tx1"/>
              </a:buClr>
              <a:buFont typeface="Verdana" charset="0"/>
              <a:buChar char="»"/>
              <a:defRPr/>
            </a:pPr>
            <a:r>
              <a:rPr lang="en-GB" sz="1200" dirty="0" smtClean="0">
                <a:solidFill>
                  <a:schemeClr val="tx1"/>
                </a:solidFill>
                <a:latin typeface="+mn-lt"/>
              </a:rPr>
              <a:t> </a:t>
            </a:r>
            <a:r>
              <a:rPr lang="en-GB" sz="1200" dirty="0" err="1" smtClean="0">
                <a:solidFill>
                  <a:schemeClr val="tx1"/>
                </a:solidFill>
                <a:latin typeface="+mn-lt"/>
              </a:rPr>
              <a:t>Architektur</a:t>
            </a:r>
            <a:endParaRPr lang="en-GB" sz="1200" dirty="0" smtClean="0">
              <a:solidFill>
                <a:schemeClr val="tx1"/>
              </a:solidFill>
              <a:latin typeface="+mn-lt"/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err="1" smtClean="0">
                <a:solidFill>
                  <a:schemeClr val="tx1"/>
                </a:solidFill>
                <a:latin typeface="+mn-lt"/>
              </a:rPr>
              <a:t>Systemübersicht</a:t>
            </a:r>
            <a:endParaRPr lang="en-GB" sz="1000" dirty="0" smtClean="0">
              <a:solidFill>
                <a:schemeClr val="tx1"/>
              </a:solidFill>
              <a:latin typeface="+mn-lt"/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err="1" smtClean="0">
                <a:solidFill>
                  <a:schemeClr val="tx1"/>
                </a:solidFill>
                <a:latin typeface="+mn-lt"/>
              </a:rPr>
              <a:t>Technologien</a:t>
            </a:r>
            <a:endParaRPr lang="en-GB" sz="1000" dirty="0" smtClean="0">
              <a:solidFill>
                <a:schemeClr val="tx1"/>
              </a:solidFill>
              <a:latin typeface="+mn-lt"/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smtClean="0">
                <a:solidFill>
                  <a:schemeClr val="tx1"/>
                </a:solidFill>
                <a:latin typeface="+mn-lt"/>
              </a:rPr>
              <a:t>Server</a:t>
            </a: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smtClean="0">
                <a:solidFill>
                  <a:schemeClr val="tx1"/>
                </a:solidFill>
                <a:latin typeface="+mn-lt"/>
              </a:rPr>
              <a:t>UML-</a:t>
            </a:r>
            <a:r>
              <a:rPr lang="en-GB" sz="1000" dirty="0" err="1" smtClean="0">
                <a:solidFill>
                  <a:schemeClr val="tx1"/>
                </a:solidFill>
                <a:latin typeface="+mn-lt"/>
              </a:rPr>
              <a:t>Diagramme</a:t>
            </a:r>
            <a:endParaRPr lang="en-GB" sz="1000" dirty="0" smtClean="0">
              <a:solidFill>
                <a:schemeClr val="tx1"/>
              </a:solidFill>
              <a:latin typeface="+mn-lt"/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smtClean="0">
                <a:solidFill>
                  <a:schemeClr val="tx1"/>
                </a:solidFill>
                <a:latin typeface="+mn-lt"/>
              </a:rPr>
              <a:t>Implementation MVC</a:t>
            </a: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err="1" smtClean="0">
                <a:solidFill>
                  <a:schemeClr val="tx1"/>
                </a:solidFill>
                <a:latin typeface="+mn-lt"/>
              </a:rPr>
              <a:t>BusinessLogic</a:t>
            </a:r>
            <a:endParaRPr lang="en-GB" sz="1000" dirty="0" smtClean="0">
              <a:solidFill>
                <a:schemeClr val="tx1"/>
              </a:solidFill>
              <a:latin typeface="+mn-lt"/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smtClean="0">
                <a:solidFill>
                  <a:schemeClr val="tx1"/>
                </a:solidFill>
                <a:latin typeface="+mn-lt"/>
              </a:rPr>
              <a:t>GET-Request</a:t>
            </a: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b="1" dirty="0" smtClean="0">
                <a:solidFill>
                  <a:srgbClr val="FF0000"/>
                </a:solidFill>
                <a:latin typeface="+mn-lt"/>
              </a:rPr>
              <a:t>Exception Handling</a:t>
            </a: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err="1" smtClean="0">
                <a:solidFill>
                  <a:schemeClr val="tx1"/>
                </a:solidFill>
                <a:latin typeface="+mn-lt"/>
              </a:rPr>
              <a:t>Benutzerverwaltung</a:t>
            </a:r>
            <a:endParaRPr lang="en-GB" sz="1000" dirty="0" smtClean="0">
              <a:solidFill>
                <a:schemeClr val="tx1"/>
              </a:solidFill>
              <a:latin typeface="+mn-lt"/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smtClean="0">
                <a:solidFill>
                  <a:schemeClr val="tx1"/>
                </a:solidFill>
                <a:latin typeface="+mn-lt"/>
              </a:rPr>
              <a:t>Security</a:t>
            </a: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smtClean="0">
                <a:solidFill>
                  <a:schemeClr val="tx1"/>
                </a:solidFill>
                <a:latin typeface="+mn-lt"/>
              </a:rPr>
              <a:t>Transactions</a:t>
            </a: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err="1" smtClean="0">
                <a:solidFill>
                  <a:schemeClr val="tx1"/>
                </a:solidFill>
                <a:latin typeface="+mn-lt"/>
              </a:rPr>
              <a:t>Javascript</a:t>
            </a:r>
            <a:endParaRPr lang="en-GB" sz="1000" dirty="0" smtClean="0">
              <a:solidFill>
                <a:schemeClr val="tx1"/>
              </a:solidFill>
              <a:latin typeface="+mn-lt"/>
            </a:endParaRPr>
          </a:p>
          <a:p>
            <a:pPr eaLnBrk="1" hangingPunct="1">
              <a:lnSpc>
                <a:spcPct val="100000"/>
              </a:lnSpc>
              <a:buClr>
                <a:schemeClr val="tx1"/>
              </a:buClr>
              <a:buFont typeface="Verdana" charset="0"/>
              <a:buChar char="»"/>
              <a:defRPr/>
            </a:pPr>
            <a:endParaRPr lang="en-GB" sz="400" dirty="0" smtClean="0">
              <a:solidFill>
                <a:schemeClr val="tx1"/>
              </a:solidFill>
              <a:latin typeface="+mn-lt"/>
            </a:endParaRPr>
          </a:p>
          <a:p>
            <a:pPr eaLnBrk="1" hangingPunct="1">
              <a:lnSpc>
                <a:spcPct val="100000"/>
              </a:lnSpc>
              <a:buClr>
                <a:schemeClr val="tx1"/>
              </a:buClr>
              <a:buFont typeface="Verdana" charset="0"/>
              <a:buChar char="»"/>
              <a:defRPr/>
            </a:pPr>
            <a:r>
              <a:rPr lang="en-GB" sz="1200" dirty="0" err="1" smtClean="0">
                <a:solidFill>
                  <a:schemeClr val="tx1"/>
                </a:solidFill>
                <a:latin typeface="+mn-lt"/>
              </a:rPr>
              <a:t>Qualitätsmanagement</a:t>
            </a:r>
            <a:endParaRPr lang="en-GB" sz="1200" dirty="0" smtClean="0">
              <a:solidFill>
                <a:schemeClr val="tx1"/>
              </a:solidFill>
              <a:latin typeface="+mn-lt"/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err="1" smtClean="0">
                <a:solidFill>
                  <a:schemeClr val="tx1"/>
                </a:solidFill>
              </a:rPr>
              <a:t>Massnahmen</a:t>
            </a:r>
            <a:endParaRPr lang="en-GB" sz="1000" dirty="0" smtClean="0">
              <a:solidFill>
                <a:schemeClr val="tx1"/>
              </a:solidFill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smtClean="0">
                <a:solidFill>
                  <a:schemeClr val="tx1"/>
                </a:solidFill>
              </a:rPr>
              <a:t>Testing</a:t>
            </a: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err="1" smtClean="0">
                <a:solidFill>
                  <a:schemeClr val="tx1"/>
                </a:solidFill>
              </a:rPr>
              <a:t>Metriken</a:t>
            </a:r>
            <a:endParaRPr lang="en-GB" sz="1000" dirty="0" smtClean="0">
              <a:solidFill>
                <a:schemeClr val="tx1"/>
              </a:solidFill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smtClean="0">
                <a:solidFill>
                  <a:schemeClr val="tx1"/>
                </a:solidFill>
              </a:rPr>
              <a:t>Usability Test</a:t>
            </a:r>
            <a:r>
              <a:rPr lang="en-GB" sz="800" dirty="0" smtClean="0">
                <a:solidFill>
                  <a:schemeClr val="tx1"/>
                </a:solidFill>
              </a:rPr>
              <a:t/>
            </a:r>
            <a:br>
              <a:rPr lang="en-GB" sz="800" dirty="0" smtClean="0">
                <a:solidFill>
                  <a:schemeClr val="tx1"/>
                </a:solidFill>
              </a:rPr>
            </a:br>
            <a:endParaRPr lang="en-GB" sz="400" dirty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  <a:buClr>
                <a:schemeClr val="tx1"/>
              </a:buClr>
              <a:buFont typeface="Verdana" charset="0"/>
              <a:buChar char="»"/>
              <a:defRPr/>
            </a:pPr>
            <a:r>
              <a:rPr lang="en-GB" sz="1200" dirty="0" err="1" smtClean="0">
                <a:solidFill>
                  <a:schemeClr val="tx1"/>
                </a:solidFill>
              </a:rPr>
              <a:t>Projektmanagement</a:t>
            </a:r>
            <a:endParaRPr lang="en-GB" sz="1200" dirty="0">
              <a:solidFill>
                <a:schemeClr val="tx1"/>
              </a:solidFill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err="1" smtClean="0">
                <a:solidFill>
                  <a:schemeClr val="tx1"/>
                </a:solidFill>
              </a:rPr>
              <a:t>Projektplan</a:t>
            </a:r>
            <a:endParaRPr lang="en-GB" sz="1000" dirty="0" smtClean="0">
              <a:solidFill>
                <a:schemeClr val="tx1"/>
              </a:solidFill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err="1" smtClean="0">
                <a:solidFill>
                  <a:schemeClr val="tx1"/>
                </a:solidFill>
              </a:rPr>
              <a:t>Risiken</a:t>
            </a:r>
            <a:endParaRPr lang="en-GB" sz="1000" dirty="0" smtClean="0">
              <a:solidFill>
                <a:schemeClr val="tx1"/>
              </a:solidFill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err="1" smtClean="0">
                <a:solidFill>
                  <a:schemeClr val="tx1"/>
                </a:solidFill>
              </a:rPr>
              <a:t>Projekttools</a:t>
            </a:r>
            <a:endParaRPr lang="en-GB" sz="1000" dirty="0" smtClean="0">
              <a:solidFill>
                <a:schemeClr val="tx1"/>
              </a:solidFill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err="1" smtClean="0">
                <a:solidFill>
                  <a:schemeClr val="tx1"/>
                </a:solidFill>
              </a:rPr>
              <a:t>Statistiken</a:t>
            </a:r>
            <a:r>
              <a:rPr lang="en-GB" sz="800" dirty="0" smtClean="0">
                <a:solidFill>
                  <a:schemeClr val="tx1"/>
                </a:solidFill>
              </a:rPr>
              <a:t/>
            </a:r>
            <a:br>
              <a:rPr lang="en-GB" sz="800" dirty="0" smtClean="0">
                <a:solidFill>
                  <a:schemeClr val="tx1"/>
                </a:solidFill>
              </a:rPr>
            </a:br>
            <a:endParaRPr lang="en-GB" sz="400" dirty="0" smtClean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  <a:buClr>
                <a:schemeClr val="tx1"/>
              </a:buClr>
              <a:buFont typeface="Verdana" charset="0"/>
              <a:buChar char="»"/>
              <a:defRPr/>
            </a:pPr>
            <a:r>
              <a:rPr lang="en-GB" sz="1200" dirty="0" err="1" smtClean="0">
                <a:solidFill>
                  <a:schemeClr val="tx1"/>
                </a:solidFill>
              </a:rPr>
              <a:t>Rückblick</a:t>
            </a:r>
            <a:endParaRPr lang="en-GB" sz="1200" dirty="0">
              <a:solidFill>
                <a:schemeClr val="tx1"/>
              </a:solidFill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smtClean="0">
                <a:solidFill>
                  <a:schemeClr val="tx1"/>
                </a:solidFill>
              </a:rPr>
              <a:t>Positives</a:t>
            </a:r>
            <a:endParaRPr lang="en-GB" sz="1000" dirty="0">
              <a:solidFill>
                <a:schemeClr val="tx1"/>
              </a:solidFill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smtClean="0">
                <a:solidFill>
                  <a:schemeClr val="tx1"/>
                </a:solidFill>
              </a:rPr>
              <a:t>Negatives</a:t>
            </a:r>
            <a:endParaRPr lang="en-GB" sz="1000" dirty="0" smtClean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92824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2051721" y="188641"/>
            <a:ext cx="6984776" cy="6409010"/>
          </a:xfrm>
          <a:prstGeom prst="rect">
            <a:avLst/>
          </a:prstGeom>
          <a:solidFill>
            <a:srgbClr val="FFFFFF">
              <a:alpha val="80000"/>
            </a:srgbClr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>
              <a:cs typeface="Lucida Sans Unicode" charset="0"/>
            </a:endParaRPr>
          </a:p>
        </p:txBody>
      </p:sp>
      <p:sp>
        <p:nvSpPr>
          <p:cNvPr id="14" name="Text Box 4"/>
          <p:cNvSpPr txBox="1">
            <a:spLocks noChangeArrowheads="1"/>
          </p:cNvSpPr>
          <p:nvPr/>
        </p:nvSpPr>
        <p:spPr bwMode="auto">
          <a:xfrm>
            <a:off x="2189817" y="352424"/>
            <a:ext cx="6769100" cy="371513"/>
          </a:xfrm>
          <a:prstGeom prst="rect">
            <a:avLst/>
          </a:prstGeom>
          <a:solidFill>
            <a:srgbClr val="FFFFFF">
              <a:alpha val="20000"/>
            </a:srgbClr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Lucida Sans Unicode" charset="0"/>
              </a:defRPr>
            </a:lvl1pPr>
            <a:lvl2pPr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2pPr>
            <a:lvl3pPr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3pPr>
            <a:lvl4pPr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4pPr>
            <a:lvl5pPr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5pPr>
            <a:lvl6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6pPr>
            <a:lvl7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7pPr>
            <a:lvl8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8pPr>
            <a:lvl9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9pPr>
          </a:lstStyle>
          <a:p>
            <a:pPr eaLnBrk="1" hangingPunct="1">
              <a:lnSpc>
                <a:spcPct val="100000"/>
              </a:lnSpc>
              <a:buClr>
                <a:srgbClr val="FFFFFF"/>
              </a:buClr>
              <a:defRPr/>
            </a:pPr>
            <a:r>
              <a:rPr lang="en-GB" b="1" dirty="0" err="1" smtClean="0"/>
              <a:t>Benutzerverwaltung</a:t>
            </a:r>
            <a:endParaRPr lang="en-GB" b="1" dirty="0" smtClean="0"/>
          </a:p>
        </p:txBody>
      </p:sp>
      <p:sp>
        <p:nvSpPr>
          <p:cNvPr id="9" name="Textfeld 8"/>
          <p:cNvSpPr txBox="1"/>
          <p:nvPr/>
        </p:nvSpPr>
        <p:spPr>
          <a:xfrm>
            <a:off x="2231232" y="836712"/>
            <a:ext cx="6589240" cy="4924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de-DE" sz="3200" dirty="0" smtClean="0"/>
              <a:t>.NET User Identity</a:t>
            </a:r>
          </a:p>
          <a:p>
            <a:pPr marL="742950" lvl="1" indent="-285750">
              <a:buFont typeface="Arial"/>
              <a:buChar char="•"/>
            </a:pPr>
            <a:r>
              <a:rPr lang="de-DE" sz="3200" dirty="0" smtClean="0"/>
              <a:t>Erfüllt Grundanforderungen</a:t>
            </a:r>
          </a:p>
          <a:p>
            <a:pPr marL="742950" lvl="1" indent="-285750">
              <a:buFont typeface="Arial"/>
              <a:buChar char="•"/>
            </a:pPr>
            <a:r>
              <a:rPr lang="de-DE" sz="3200" dirty="0" smtClean="0"/>
              <a:t>Erweiterbar</a:t>
            </a:r>
          </a:p>
          <a:p>
            <a:pPr marL="742950" lvl="1" indent="-285750">
              <a:buFont typeface="Arial"/>
              <a:buChar char="•"/>
            </a:pPr>
            <a:r>
              <a:rPr lang="de-DE" sz="3200" dirty="0" smtClean="0"/>
              <a:t>Rollen</a:t>
            </a:r>
          </a:p>
          <a:p>
            <a:pPr>
              <a:spcBef>
                <a:spcPts val="1200"/>
              </a:spcBef>
            </a:pPr>
            <a:r>
              <a:rPr lang="de-DE" sz="1600" dirty="0" err="1">
                <a:latin typeface="Consolas"/>
                <a:cs typeface="Consolas"/>
              </a:rPr>
              <a:t>public</a:t>
            </a:r>
            <a:r>
              <a:rPr lang="de-DE" sz="1600" dirty="0">
                <a:latin typeface="Consolas"/>
                <a:cs typeface="Consolas"/>
              </a:rPr>
              <a:t> </a:t>
            </a:r>
            <a:r>
              <a:rPr lang="de-DE" sz="1600" dirty="0" err="1">
                <a:latin typeface="Consolas"/>
                <a:cs typeface="Consolas"/>
              </a:rPr>
              <a:t>class</a:t>
            </a:r>
            <a:r>
              <a:rPr lang="de-DE" sz="1600" dirty="0">
                <a:latin typeface="Consolas"/>
                <a:cs typeface="Consolas"/>
              </a:rPr>
              <a:t> </a:t>
            </a:r>
            <a:r>
              <a:rPr lang="de-DE" sz="1600" dirty="0" err="1">
                <a:latin typeface="Consolas"/>
                <a:cs typeface="Consolas"/>
              </a:rPr>
              <a:t>ApplicationUser</a:t>
            </a:r>
            <a:r>
              <a:rPr lang="de-DE" sz="1600" dirty="0">
                <a:latin typeface="Consolas"/>
                <a:cs typeface="Consolas"/>
              </a:rPr>
              <a:t> : </a:t>
            </a:r>
            <a:r>
              <a:rPr lang="de-DE" sz="1600" dirty="0" err="1">
                <a:latin typeface="Consolas"/>
                <a:cs typeface="Consolas"/>
              </a:rPr>
              <a:t>IdentityUser</a:t>
            </a:r>
            <a:r>
              <a:rPr lang="de-DE" sz="1600" dirty="0">
                <a:latin typeface="Consolas"/>
                <a:cs typeface="Consolas"/>
              </a:rPr>
              <a:t>&lt;</a:t>
            </a:r>
            <a:r>
              <a:rPr lang="de-DE" sz="1600" dirty="0" err="1">
                <a:latin typeface="Consolas"/>
                <a:cs typeface="Consolas"/>
              </a:rPr>
              <a:t>int</a:t>
            </a:r>
            <a:r>
              <a:rPr lang="de-DE" sz="1600" dirty="0">
                <a:latin typeface="Consolas"/>
                <a:cs typeface="Consolas"/>
              </a:rPr>
              <a:t>, </a:t>
            </a:r>
            <a:r>
              <a:rPr lang="de-DE" sz="1600" dirty="0" err="1">
                <a:latin typeface="Consolas"/>
                <a:cs typeface="Consolas"/>
              </a:rPr>
              <a:t>CustomUserLogin</a:t>
            </a:r>
            <a:r>
              <a:rPr lang="de-DE" sz="1600" dirty="0">
                <a:latin typeface="Consolas"/>
                <a:cs typeface="Consolas"/>
              </a:rPr>
              <a:t>, </a:t>
            </a:r>
            <a:r>
              <a:rPr lang="de-DE" sz="1600" dirty="0" err="1">
                <a:latin typeface="Consolas"/>
                <a:cs typeface="Consolas"/>
              </a:rPr>
              <a:t>CustomUserRole</a:t>
            </a:r>
            <a:r>
              <a:rPr lang="de-DE" sz="1600" dirty="0">
                <a:latin typeface="Consolas"/>
                <a:cs typeface="Consolas"/>
              </a:rPr>
              <a:t>, </a:t>
            </a:r>
            <a:r>
              <a:rPr lang="de-DE" sz="1600" dirty="0" err="1">
                <a:latin typeface="Consolas"/>
                <a:cs typeface="Consolas"/>
              </a:rPr>
              <a:t>CustomUserClaim</a:t>
            </a:r>
            <a:r>
              <a:rPr lang="de-DE" sz="1600" dirty="0">
                <a:latin typeface="Consolas"/>
                <a:cs typeface="Consolas"/>
              </a:rPr>
              <a:t>&gt;</a:t>
            </a:r>
          </a:p>
          <a:p>
            <a:r>
              <a:rPr lang="de-DE" sz="1600" dirty="0" smtClean="0">
                <a:latin typeface="Consolas"/>
                <a:cs typeface="Consolas"/>
              </a:rPr>
              <a:t>{</a:t>
            </a:r>
            <a:endParaRPr lang="de-DE" sz="1600" dirty="0">
              <a:latin typeface="Consolas"/>
              <a:cs typeface="Consolas"/>
            </a:endParaRPr>
          </a:p>
          <a:p>
            <a:pPr>
              <a:tabLst>
                <a:tab pos="355600" algn="l"/>
              </a:tabLst>
            </a:pPr>
            <a:r>
              <a:rPr lang="de-DE" sz="1600" dirty="0" smtClean="0">
                <a:latin typeface="Consolas"/>
                <a:cs typeface="Consolas"/>
              </a:rPr>
              <a:t>	</a:t>
            </a:r>
            <a:r>
              <a:rPr lang="de-DE" sz="1600" dirty="0" err="1" smtClean="0">
                <a:latin typeface="Consolas"/>
                <a:cs typeface="Consolas"/>
              </a:rPr>
              <a:t>public</a:t>
            </a:r>
            <a:r>
              <a:rPr lang="de-DE" sz="1600" dirty="0" smtClean="0">
                <a:latin typeface="Consolas"/>
                <a:cs typeface="Consolas"/>
              </a:rPr>
              <a:t> </a:t>
            </a:r>
            <a:r>
              <a:rPr lang="de-DE" sz="1600" dirty="0" err="1">
                <a:latin typeface="Consolas"/>
                <a:cs typeface="Consolas"/>
              </a:rPr>
              <a:t>string</a:t>
            </a:r>
            <a:r>
              <a:rPr lang="de-DE" sz="1600" dirty="0">
                <a:latin typeface="Consolas"/>
                <a:cs typeface="Consolas"/>
              </a:rPr>
              <a:t> Name { </a:t>
            </a:r>
            <a:r>
              <a:rPr lang="de-DE" sz="1600" dirty="0" err="1">
                <a:latin typeface="Consolas"/>
                <a:cs typeface="Consolas"/>
              </a:rPr>
              <a:t>get</a:t>
            </a:r>
            <a:r>
              <a:rPr lang="de-DE" sz="1600" dirty="0">
                <a:latin typeface="Consolas"/>
                <a:cs typeface="Consolas"/>
              </a:rPr>
              <a:t>; </a:t>
            </a:r>
            <a:r>
              <a:rPr lang="de-DE" sz="1600" dirty="0" err="1">
                <a:latin typeface="Consolas"/>
                <a:cs typeface="Consolas"/>
              </a:rPr>
              <a:t>set</a:t>
            </a:r>
            <a:r>
              <a:rPr lang="de-DE" sz="1600" dirty="0">
                <a:latin typeface="Consolas"/>
                <a:cs typeface="Consolas"/>
              </a:rPr>
              <a:t>; }</a:t>
            </a:r>
          </a:p>
          <a:p>
            <a:pPr>
              <a:tabLst>
                <a:tab pos="355600" algn="l"/>
              </a:tabLst>
            </a:pPr>
            <a:r>
              <a:rPr lang="de-DE" sz="1600" dirty="0" smtClean="0">
                <a:latin typeface="Consolas"/>
                <a:cs typeface="Consolas"/>
              </a:rPr>
              <a:t>	</a:t>
            </a:r>
            <a:r>
              <a:rPr lang="de-DE" sz="1600" dirty="0" err="1" smtClean="0">
                <a:latin typeface="Consolas"/>
                <a:cs typeface="Consolas"/>
              </a:rPr>
              <a:t>public</a:t>
            </a:r>
            <a:r>
              <a:rPr lang="de-DE" sz="1600" dirty="0" smtClean="0">
                <a:latin typeface="Consolas"/>
                <a:cs typeface="Consolas"/>
              </a:rPr>
              <a:t> </a:t>
            </a:r>
            <a:r>
              <a:rPr lang="de-DE" sz="1600" dirty="0" err="1">
                <a:latin typeface="Consolas"/>
                <a:cs typeface="Consolas"/>
              </a:rPr>
              <a:t>string</a:t>
            </a:r>
            <a:r>
              <a:rPr lang="de-DE" sz="1600" dirty="0">
                <a:latin typeface="Consolas"/>
                <a:cs typeface="Consolas"/>
              </a:rPr>
              <a:t> </a:t>
            </a:r>
            <a:r>
              <a:rPr lang="de-DE" sz="1600" dirty="0" err="1">
                <a:latin typeface="Consolas"/>
                <a:cs typeface="Consolas"/>
              </a:rPr>
              <a:t>FirstName</a:t>
            </a:r>
            <a:r>
              <a:rPr lang="de-DE" sz="1600" dirty="0">
                <a:latin typeface="Consolas"/>
                <a:cs typeface="Consolas"/>
              </a:rPr>
              <a:t> { </a:t>
            </a:r>
            <a:r>
              <a:rPr lang="de-DE" sz="1600" dirty="0" err="1">
                <a:latin typeface="Consolas"/>
                <a:cs typeface="Consolas"/>
              </a:rPr>
              <a:t>get</a:t>
            </a:r>
            <a:r>
              <a:rPr lang="de-DE" sz="1600" dirty="0">
                <a:latin typeface="Consolas"/>
                <a:cs typeface="Consolas"/>
              </a:rPr>
              <a:t>; </a:t>
            </a:r>
            <a:r>
              <a:rPr lang="de-DE" sz="1600" dirty="0" err="1">
                <a:latin typeface="Consolas"/>
                <a:cs typeface="Consolas"/>
              </a:rPr>
              <a:t>set</a:t>
            </a:r>
            <a:r>
              <a:rPr lang="de-DE" sz="1600" dirty="0">
                <a:latin typeface="Consolas"/>
                <a:cs typeface="Consolas"/>
              </a:rPr>
              <a:t>; }</a:t>
            </a:r>
          </a:p>
          <a:p>
            <a:pPr>
              <a:tabLst>
                <a:tab pos="355600" algn="l"/>
              </a:tabLst>
            </a:pPr>
            <a:r>
              <a:rPr lang="de-DE" sz="1600" dirty="0" smtClean="0">
                <a:latin typeface="Consolas"/>
                <a:cs typeface="Consolas"/>
              </a:rPr>
              <a:t>	</a:t>
            </a:r>
            <a:r>
              <a:rPr lang="de-DE" sz="1600" dirty="0" err="1" smtClean="0">
                <a:latin typeface="Consolas"/>
                <a:cs typeface="Consolas"/>
              </a:rPr>
              <a:t>public</a:t>
            </a:r>
            <a:r>
              <a:rPr lang="de-DE" sz="1600" dirty="0" smtClean="0">
                <a:latin typeface="Consolas"/>
                <a:cs typeface="Consolas"/>
              </a:rPr>
              <a:t> </a:t>
            </a:r>
            <a:r>
              <a:rPr lang="de-DE" sz="1600" dirty="0" err="1">
                <a:latin typeface="Consolas"/>
                <a:cs typeface="Consolas"/>
              </a:rPr>
              <a:t>string</a:t>
            </a:r>
            <a:r>
              <a:rPr lang="de-DE" sz="1600" dirty="0">
                <a:latin typeface="Consolas"/>
                <a:cs typeface="Consolas"/>
              </a:rPr>
              <a:t> </a:t>
            </a:r>
            <a:r>
              <a:rPr lang="de-DE" sz="1600" dirty="0" err="1">
                <a:latin typeface="Consolas"/>
                <a:cs typeface="Consolas"/>
              </a:rPr>
              <a:t>Address</a:t>
            </a:r>
            <a:r>
              <a:rPr lang="de-DE" sz="1600" dirty="0">
                <a:latin typeface="Consolas"/>
                <a:cs typeface="Consolas"/>
              </a:rPr>
              <a:t> { </a:t>
            </a:r>
            <a:r>
              <a:rPr lang="de-DE" sz="1600" dirty="0" err="1">
                <a:latin typeface="Consolas"/>
                <a:cs typeface="Consolas"/>
              </a:rPr>
              <a:t>get</a:t>
            </a:r>
            <a:r>
              <a:rPr lang="de-DE" sz="1600" dirty="0">
                <a:latin typeface="Consolas"/>
                <a:cs typeface="Consolas"/>
              </a:rPr>
              <a:t>; </a:t>
            </a:r>
            <a:r>
              <a:rPr lang="de-DE" sz="1600" dirty="0" err="1">
                <a:latin typeface="Consolas"/>
                <a:cs typeface="Consolas"/>
              </a:rPr>
              <a:t>set</a:t>
            </a:r>
            <a:r>
              <a:rPr lang="de-DE" sz="1600" dirty="0">
                <a:latin typeface="Consolas"/>
                <a:cs typeface="Consolas"/>
              </a:rPr>
              <a:t>; }</a:t>
            </a:r>
          </a:p>
          <a:p>
            <a:pPr>
              <a:tabLst>
                <a:tab pos="355600" algn="l"/>
              </a:tabLst>
            </a:pPr>
            <a:r>
              <a:rPr lang="de-DE" sz="1600" dirty="0" smtClean="0">
                <a:latin typeface="Consolas"/>
                <a:cs typeface="Consolas"/>
              </a:rPr>
              <a:t>	</a:t>
            </a:r>
            <a:r>
              <a:rPr lang="de-DE" sz="1600" dirty="0" err="1" smtClean="0">
                <a:latin typeface="Consolas"/>
                <a:cs typeface="Consolas"/>
              </a:rPr>
              <a:t>public</a:t>
            </a:r>
            <a:r>
              <a:rPr lang="de-DE" sz="1600" dirty="0" smtClean="0">
                <a:latin typeface="Consolas"/>
                <a:cs typeface="Consolas"/>
              </a:rPr>
              <a:t> </a:t>
            </a:r>
            <a:r>
              <a:rPr lang="de-DE" sz="1600" dirty="0" err="1">
                <a:latin typeface="Consolas"/>
                <a:cs typeface="Consolas"/>
              </a:rPr>
              <a:t>int</a:t>
            </a:r>
            <a:r>
              <a:rPr lang="de-DE" sz="1600" dirty="0">
                <a:latin typeface="Consolas"/>
                <a:cs typeface="Consolas"/>
              </a:rPr>
              <a:t>? </a:t>
            </a:r>
            <a:r>
              <a:rPr lang="de-DE" sz="1600" dirty="0" err="1">
                <a:latin typeface="Consolas"/>
                <a:cs typeface="Consolas"/>
              </a:rPr>
              <a:t>ZipCode</a:t>
            </a:r>
            <a:r>
              <a:rPr lang="de-DE" sz="1600" dirty="0">
                <a:latin typeface="Consolas"/>
                <a:cs typeface="Consolas"/>
              </a:rPr>
              <a:t> { </a:t>
            </a:r>
            <a:r>
              <a:rPr lang="de-DE" sz="1600" dirty="0" err="1">
                <a:latin typeface="Consolas"/>
                <a:cs typeface="Consolas"/>
              </a:rPr>
              <a:t>get</a:t>
            </a:r>
            <a:r>
              <a:rPr lang="de-DE" sz="1600" dirty="0">
                <a:latin typeface="Consolas"/>
                <a:cs typeface="Consolas"/>
              </a:rPr>
              <a:t>; </a:t>
            </a:r>
            <a:r>
              <a:rPr lang="de-DE" sz="1600" dirty="0" err="1">
                <a:latin typeface="Consolas"/>
                <a:cs typeface="Consolas"/>
              </a:rPr>
              <a:t>set</a:t>
            </a:r>
            <a:r>
              <a:rPr lang="de-DE" sz="1600" dirty="0">
                <a:latin typeface="Consolas"/>
                <a:cs typeface="Consolas"/>
              </a:rPr>
              <a:t>; }</a:t>
            </a:r>
          </a:p>
          <a:p>
            <a:pPr>
              <a:tabLst>
                <a:tab pos="355600" algn="l"/>
              </a:tabLst>
            </a:pPr>
            <a:r>
              <a:rPr lang="de-DE" sz="1600" dirty="0" smtClean="0">
                <a:latin typeface="Consolas"/>
                <a:cs typeface="Consolas"/>
              </a:rPr>
              <a:t>	</a:t>
            </a:r>
            <a:r>
              <a:rPr lang="de-DE" sz="1600" dirty="0" err="1" smtClean="0">
                <a:latin typeface="Consolas"/>
                <a:cs typeface="Consolas"/>
              </a:rPr>
              <a:t>public</a:t>
            </a:r>
            <a:r>
              <a:rPr lang="de-DE" sz="1600" dirty="0" smtClean="0">
                <a:latin typeface="Consolas"/>
                <a:cs typeface="Consolas"/>
              </a:rPr>
              <a:t> </a:t>
            </a:r>
            <a:r>
              <a:rPr lang="de-DE" sz="1600" dirty="0" err="1">
                <a:latin typeface="Consolas"/>
                <a:cs typeface="Consolas"/>
              </a:rPr>
              <a:t>string</a:t>
            </a:r>
            <a:r>
              <a:rPr lang="de-DE" sz="1600" dirty="0">
                <a:latin typeface="Consolas"/>
                <a:cs typeface="Consolas"/>
              </a:rPr>
              <a:t> City { </a:t>
            </a:r>
            <a:r>
              <a:rPr lang="de-DE" sz="1600" dirty="0" err="1">
                <a:latin typeface="Consolas"/>
                <a:cs typeface="Consolas"/>
              </a:rPr>
              <a:t>get</a:t>
            </a:r>
            <a:r>
              <a:rPr lang="de-DE" sz="1600" dirty="0">
                <a:latin typeface="Consolas"/>
                <a:cs typeface="Consolas"/>
              </a:rPr>
              <a:t>; </a:t>
            </a:r>
            <a:r>
              <a:rPr lang="de-DE" sz="1600" dirty="0" err="1">
                <a:latin typeface="Consolas"/>
                <a:cs typeface="Consolas"/>
              </a:rPr>
              <a:t>set</a:t>
            </a:r>
            <a:r>
              <a:rPr lang="de-DE" sz="1600" dirty="0">
                <a:latin typeface="Consolas"/>
                <a:cs typeface="Consolas"/>
              </a:rPr>
              <a:t>; }</a:t>
            </a:r>
          </a:p>
          <a:p>
            <a:pPr>
              <a:tabLst>
                <a:tab pos="355600" algn="l"/>
              </a:tabLst>
            </a:pPr>
            <a:r>
              <a:rPr lang="de-DE" sz="1600" dirty="0" smtClean="0">
                <a:latin typeface="Consolas"/>
                <a:cs typeface="Consolas"/>
              </a:rPr>
              <a:t>	</a:t>
            </a:r>
            <a:r>
              <a:rPr lang="de-DE" sz="1600" dirty="0" err="1" smtClean="0">
                <a:latin typeface="Consolas"/>
                <a:cs typeface="Consolas"/>
              </a:rPr>
              <a:t>public</a:t>
            </a:r>
            <a:r>
              <a:rPr lang="de-DE" sz="1600" dirty="0" smtClean="0">
                <a:latin typeface="Consolas"/>
                <a:cs typeface="Consolas"/>
              </a:rPr>
              <a:t> </a:t>
            </a:r>
            <a:r>
              <a:rPr lang="de-DE" sz="1600" dirty="0" err="1">
                <a:latin typeface="Consolas"/>
                <a:cs typeface="Consolas"/>
              </a:rPr>
              <a:t>bool</a:t>
            </a:r>
            <a:r>
              <a:rPr lang="de-DE" sz="1600" dirty="0">
                <a:latin typeface="Consolas"/>
                <a:cs typeface="Consolas"/>
              </a:rPr>
              <a:t> </a:t>
            </a:r>
            <a:r>
              <a:rPr lang="de-DE" sz="1600" dirty="0" err="1">
                <a:latin typeface="Consolas"/>
                <a:cs typeface="Consolas"/>
              </a:rPr>
              <a:t>isActive</a:t>
            </a:r>
            <a:r>
              <a:rPr lang="de-DE" sz="1600" dirty="0">
                <a:latin typeface="Consolas"/>
                <a:cs typeface="Consolas"/>
              </a:rPr>
              <a:t> { </a:t>
            </a:r>
            <a:r>
              <a:rPr lang="de-DE" sz="1600" dirty="0" err="1">
                <a:latin typeface="Consolas"/>
                <a:cs typeface="Consolas"/>
              </a:rPr>
              <a:t>get</a:t>
            </a:r>
            <a:r>
              <a:rPr lang="de-DE" sz="1600" dirty="0">
                <a:latin typeface="Consolas"/>
                <a:cs typeface="Consolas"/>
              </a:rPr>
              <a:t>; </a:t>
            </a:r>
            <a:r>
              <a:rPr lang="de-DE" sz="1600" dirty="0" err="1">
                <a:latin typeface="Consolas"/>
                <a:cs typeface="Consolas"/>
              </a:rPr>
              <a:t>set</a:t>
            </a:r>
            <a:r>
              <a:rPr lang="de-DE" sz="1600" dirty="0">
                <a:latin typeface="Consolas"/>
                <a:cs typeface="Consolas"/>
              </a:rPr>
              <a:t>; }</a:t>
            </a:r>
          </a:p>
          <a:p>
            <a:r>
              <a:rPr lang="de-DE" sz="1600" dirty="0" smtClean="0">
                <a:latin typeface="Consolas"/>
                <a:cs typeface="Consolas"/>
              </a:rPr>
              <a:t>}</a:t>
            </a:r>
            <a:endParaRPr lang="de-DE" sz="1600" dirty="0">
              <a:latin typeface="Consolas"/>
              <a:cs typeface="Consolas"/>
            </a:endParaRPr>
          </a:p>
        </p:txBody>
      </p:sp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179388" y="1117600"/>
            <a:ext cx="1800324" cy="46502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Lucida Sans Unicode" charset="0"/>
              </a:defRPr>
            </a:lvl1pPr>
            <a:lvl2pPr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2pPr>
            <a:lvl3pPr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3pPr>
            <a:lvl4pPr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4pPr>
            <a:lvl5pPr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5pPr>
            <a:lvl6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6pPr>
            <a:lvl7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7pPr>
            <a:lvl8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8pPr>
            <a:lvl9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9pPr>
          </a:lstStyle>
          <a:p>
            <a:pPr eaLnBrk="1" hangingPunct="1">
              <a:lnSpc>
                <a:spcPct val="100000"/>
              </a:lnSpc>
              <a:buClr>
                <a:schemeClr val="tx1"/>
              </a:buClr>
              <a:buFont typeface="Verdana" charset="0"/>
              <a:buChar char="»"/>
              <a:defRPr/>
            </a:pPr>
            <a:r>
              <a:rPr lang="en-GB" sz="1200" b="1" dirty="0" smtClean="0">
                <a:solidFill>
                  <a:schemeClr val="tx1"/>
                </a:solidFill>
                <a:latin typeface="+mn-lt"/>
              </a:rPr>
              <a:t> </a:t>
            </a:r>
            <a:r>
              <a:rPr lang="en-GB" sz="1200" dirty="0" smtClean="0">
                <a:solidFill>
                  <a:schemeClr val="tx1"/>
                </a:solidFill>
                <a:latin typeface="+mn-lt"/>
              </a:rPr>
              <a:t>Was </a:t>
            </a:r>
            <a:r>
              <a:rPr lang="en-GB" sz="1200" dirty="0" err="1" smtClean="0">
                <a:solidFill>
                  <a:schemeClr val="tx1"/>
                </a:solidFill>
                <a:latin typeface="+mn-lt"/>
              </a:rPr>
              <a:t>ist</a:t>
            </a:r>
            <a:r>
              <a:rPr lang="en-GB" sz="1200" dirty="0" smtClean="0">
                <a:solidFill>
                  <a:schemeClr val="tx1"/>
                </a:solidFill>
                <a:latin typeface="+mn-lt"/>
              </a:rPr>
              <a:t> wt4u?</a:t>
            </a:r>
          </a:p>
          <a:p>
            <a:pPr eaLnBrk="1" hangingPunct="1">
              <a:lnSpc>
                <a:spcPct val="100000"/>
              </a:lnSpc>
              <a:buClr>
                <a:schemeClr val="tx1"/>
              </a:buClr>
              <a:buFont typeface="Verdana" charset="0"/>
              <a:buNone/>
              <a:defRPr/>
            </a:pPr>
            <a:endParaRPr lang="en-GB" sz="400" b="1" dirty="0" smtClean="0">
              <a:solidFill>
                <a:schemeClr val="tx1"/>
              </a:solidFill>
              <a:latin typeface="+mn-lt"/>
            </a:endParaRPr>
          </a:p>
          <a:p>
            <a:pPr eaLnBrk="1" hangingPunct="1">
              <a:lnSpc>
                <a:spcPct val="100000"/>
              </a:lnSpc>
              <a:buClr>
                <a:schemeClr val="tx1"/>
              </a:buClr>
              <a:buFont typeface="Verdana" charset="0"/>
              <a:buChar char="»"/>
              <a:defRPr/>
            </a:pPr>
            <a:r>
              <a:rPr lang="en-GB" sz="1200" dirty="0" smtClean="0">
                <a:solidFill>
                  <a:schemeClr val="tx1"/>
                </a:solidFill>
                <a:latin typeface="+mn-lt"/>
              </a:rPr>
              <a:t> Demo</a:t>
            </a:r>
          </a:p>
          <a:p>
            <a:pPr eaLnBrk="1" hangingPunct="1">
              <a:lnSpc>
                <a:spcPct val="100000"/>
              </a:lnSpc>
              <a:buClr>
                <a:schemeClr val="tx1"/>
              </a:buClr>
              <a:buFont typeface="Verdana" charset="0"/>
              <a:buNone/>
              <a:defRPr/>
            </a:pPr>
            <a:r>
              <a:rPr lang="en-GB" sz="400" dirty="0" smtClean="0">
                <a:solidFill>
                  <a:schemeClr val="tx1"/>
                </a:solidFill>
                <a:latin typeface="+mn-lt"/>
              </a:rPr>
              <a:t> </a:t>
            </a:r>
          </a:p>
          <a:p>
            <a:pPr eaLnBrk="1" hangingPunct="1">
              <a:lnSpc>
                <a:spcPct val="100000"/>
              </a:lnSpc>
              <a:buClr>
                <a:schemeClr val="tx1"/>
              </a:buClr>
              <a:buFont typeface="Verdana" charset="0"/>
              <a:buChar char="»"/>
              <a:defRPr/>
            </a:pPr>
            <a:r>
              <a:rPr lang="en-GB" sz="1200" dirty="0" smtClean="0">
                <a:solidFill>
                  <a:schemeClr val="tx1"/>
                </a:solidFill>
                <a:latin typeface="+mn-lt"/>
              </a:rPr>
              <a:t> </a:t>
            </a:r>
            <a:r>
              <a:rPr lang="en-GB" sz="1200" dirty="0" err="1" smtClean="0">
                <a:solidFill>
                  <a:schemeClr val="tx1"/>
                </a:solidFill>
                <a:latin typeface="+mn-lt"/>
              </a:rPr>
              <a:t>Architektur</a:t>
            </a:r>
            <a:endParaRPr lang="en-GB" sz="1200" dirty="0" smtClean="0">
              <a:solidFill>
                <a:schemeClr val="tx1"/>
              </a:solidFill>
              <a:latin typeface="+mn-lt"/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err="1" smtClean="0">
                <a:solidFill>
                  <a:schemeClr val="tx1"/>
                </a:solidFill>
                <a:latin typeface="+mn-lt"/>
              </a:rPr>
              <a:t>Systemübersicht</a:t>
            </a:r>
            <a:endParaRPr lang="en-GB" sz="1000" dirty="0" smtClean="0">
              <a:solidFill>
                <a:schemeClr val="tx1"/>
              </a:solidFill>
              <a:latin typeface="+mn-lt"/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err="1" smtClean="0">
                <a:solidFill>
                  <a:schemeClr val="tx1"/>
                </a:solidFill>
                <a:latin typeface="+mn-lt"/>
              </a:rPr>
              <a:t>Technologien</a:t>
            </a:r>
            <a:endParaRPr lang="en-GB" sz="1000" dirty="0" smtClean="0">
              <a:solidFill>
                <a:schemeClr val="tx1"/>
              </a:solidFill>
              <a:latin typeface="+mn-lt"/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smtClean="0">
                <a:solidFill>
                  <a:schemeClr val="tx1"/>
                </a:solidFill>
                <a:latin typeface="+mn-lt"/>
              </a:rPr>
              <a:t>Server</a:t>
            </a: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smtClean="0">
                <a:solidFill>
                  <a:schemeClr val="tx1"/>
                </a:solidFill>
                <a:latin typeface="+mn-lt"/>
              </a:rPr>
              <a:t>UML-</a:t>
            </a:r>
            <a:r>
              <a:rPr lang="en-GB" sz="1000" dirty="0" err="1" smtClean="0">
                <a:solidFill>
                  <a:schemeClr val="tx1"/>
                </a:solidFill>
                <a:latin typeface="+mn-lt"/>
              </a:rPr>
              <a:t>Diagramme</a:t>
            </a:r>
            <a:endParaRPr lang="en-GB" sz="1000" dirty="0" smtClean="0">
              <a:solidFill>
                <a:schemeClr val="tx1"/>
              </a:solidFill>
              <a:latin typeface="+mn-lt"/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smtClean="0">
                <a:solidFill>
                  <a:schemeClr val="tx1"/>
                </a:solidFill>
                <a:latin typeface="+mn-lt"/>
              </a:rPr>
              <a:t>Implementation MVC</a:t>
            </a: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err="1" smtClean="0">
                <a:solidFill>
                  <a:schemeClr val="tx1"/>
                </a:solidFill>
                <a:latin typeface="+mn-lt"/>
              </a:rPr>
              <a:t>BusinessLogic</a:t>
            </a:r>
            <a:endParaRPr lang="en-GB" sz="1000" dirty="0" smtClean="0">
              <a:solidFill>
                <a:schemeClr val="tx1"/>
              </a:solidFill>
              <a:latin typeface="+mn-lt"/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smtClean="0">
                <a:solidFill>
                  <a:schemeClr val="tx1"/>
                </a:solidFill>
                <a:latin typeface="+mn-lt"/>
              </a:rPr>
              <a:t>GET-Request</a:t>
            </a: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smtClean="0">
                <a:solidFill>
                  <a:schemeClr val="tx1"/>
                </a:solidFill>
                <a:latin typeface="+mn-lt"/>
              </a:rPr>
              <a:t>Exception Handling</a:t>
            </a: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b="1" dirty="0" err="1" smtClean="0">
                <a:solidFill>
                  <a:srgbClr val="FF0000"/>
                </a:solidFill>
                <a:latin typeface="+mn-lt"/>
              </a:rPr>
              <a:t>Benutzerverwaltung</a:t>
            </a:r>
            <a:endParaRPr lang="en-GB" sz="1000" b="1" dirty="0" smtClean="0">
              <a:solidFill>
                <a:srgbClr val="FF0000"/>
              </a:solidFill>
              <a:latin typeface="+mn-lt"/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smtClean="0">
                <a:solidFill>
                  <a:schemeClr val="tx1"/>
                </a:solidFill>
                <a:latin typeface="+mn-lt"/>
              </a:rPr>
              <a:t>Security</a:t>
            </a: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smtClean="0">
                <a:solidFill>
                  <a:schemeClr val="tx1"/>
                </a:solidFill>
                <a:latin typeface="+mn-lt"/>
              </a:rPr>
              <a:t>Transactions</a:t>
            </a: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err="1" smtClean="0">
                <a:solidFill>
                  <a:schemeClr val="tx1"/>
                </a:solidFill>
                <a:latin typeface="+mn-lt"/>
              </a:rPr>
              <a:t>Javascript</a:t>
            </a:r>
            <a:endParaRPr lang="en-GB" sz="1000" dirty="0" smtClean="0">
              <a:solidFill>
                <a:schemeClr val="tx1"/>
              </a:solidFill>
              <a:latin typeface="+mn-lt"/>
            </a:endParaRPr>
          </a:p>
          <a:p>
            <a:pPr eaLnBrk="1" hangingPunct="1">
              <a:lnSpc>
                <a:spcPct val="100000"/>
              </a:lnSpc>
              <a:buClr>
                <a:schemeClr val="tx1"/>
              </a:buClr>
              <a:buFont typeface="Verdana" charset="0"/>
              <a:buChar char="»"/>
              <a:defRPr/>
            </a:pPr>
            <a:endParaRPr lang="en-GB" sz="400" dirty="0" smtClean="0">
              <a:solidFill>
                <a:schemeClr val="tx1"/>
              </a:solidFill>
              <a:latin typeface="+mn-lt"/>
            </a:endParaRPr>
          </a:p>
          <a:p>
            <a:pPr eaLnBrk="1" hangingPunct="1">
              <a:lnSpc>
                <a:spcPct val="100000"/>
              </a:lnSpc>
              <a:buClr>
                <a:schemeClr val="tx1"/>
              </a:buClr>
              <a:buFont typeface="Verdana" charset="0"/>
              <a:buChar char="»"/>
              <a:defRPr/>
            </a:pPr>
            <a:r>
              <a:rPr lang="en-GB" sz="1200" dirty="0" err="1" smtClean="0">
                <a:solidFill>
                  <a:schemeClr val="tx1"/>
                </a:solidFill>
                <a:latin typeface="+mn-lt"/>
              </a:rPr>
              <a:t>Qualitätsmanagement</a:t>
            </a:r>
            <a:endParaRPr lang="en-GB" sz="1200" dirty="0" smtClean="0">
              <a:solidFill>
                <a:schemeClr val="tx1"/>
              </a:solidFill>
              <a:latin typeface="+mn-lt"/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err="1" smtClean="0">
                <a:solidFill>
                  <a:schemeClr val="tx1"/>
                </a:solidFill>
              </a:rPr>
              <a:t>Massnahmen</a:t>
            </a:r>
            <a:endParaRPr lang="en-GB" sz="1000" dirty="0" smtClean="0">
              <a:solidFill>
                <a:schemeClr val="tx1"/>
              </a:solidFill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smtClean="0">
                <a:solidFill>
                  <a:schemeClr val="tx1"/>
                </a:solidFill>
              </a:rPr>
              <a:t>Testing</a:t>
            </a: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err="1" smtClean="0">
                <a:solidFill>
                  <a:schemeClr val="tx1"/>
                </a:solidFill>
              </a:rPr>
              <a:t>Metriken</a:t>
            </a:r>
            <a:endParaRPr lang="en-GB" sz="1000" dirty="0" smtClean="0">
              <a:solidFill>
                <a:schemeClr val="tx1"/>
              </a:solidFill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smtClean="0">
                <a:solidFill>
                  <a:schemeClr val="tx1"/>
                </a:solidFill>
              </a:rPr>
              <a:t>Usability Test</a:t>
            </a:r>
            <a:r>
              <a:rPr lang="en-GB" sz="800" dirty="0" smtClean="0">
                <a:solidFill>
                  <a:schemeClr val="tx1"/>
                </a:solidFill>
              </a:rPr>
              <a:t/>
            </a:r>
            <a:br>
              <a:rPr lang="en-GB" sz="800" dirty="0" smtClean="0">
                <a:solidFill>
                  <a:schemeClr val="tx1"/>
                </a:solidFill>
              </a:rPr>
            </a:br>
            <a:endParaRPr lang="en-GB" sz="400" dirty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  <a:buClr>
                <a:schemeClr val="tx1"/>
              </a:buClr>
              <a:buFont typeface="Verdana" charset="0"/>
              <a:buChar char="»"/>
              <a:defRPr/>
            </a:pPr>
            <a:r>
              <a:rPr lang="en-GB" sz="1200" dirty="0" err="1" smtClean="0">
                <a:solidFill>
                  <a:schemeClr val="tx1"/>
                </a:solidFill>
              </a:rPr>
              <a:t>Projektmanagement</a:t>
            </a:r>
            <a:endParaRPr lang="en-GB" sz="1200" dirty="0">
              <a:solidFill>
                <a:schemeClr val="tx1"/>
              </a:solidFill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err="1" smtClean="0">
                <a:solidFill>
                  <a:schemeClr val="tx1"/>
                </a:solidFill>
              </a:rPr>
              <a:t>Projektplan</a:t>
            </a:r>
            <a:endParaRPr lang="en-GB" sz="1000" dirty="0" smtClean="0">
              <a:solidFill>
                <a:schemeClr val="tx1"/>
              </a:solidFill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err="1" smtClean="0">
                <a:solidFill>
                  <a:schemeClr val="tx1"/>
                </a:solidFill>
              </a:rPr>
              <a:t>Risiken</a:t>
            </a:r>
            <a:endParaRPr lang="en-GB" sz="1000" dirty="0" smtClean="0">
              <a:solidFill>
                <a:schemeClr val="tx1"/>
              </a:solidFill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err="1" smtClean="0">
                <a:solidFill>
                  <a:schemeClr val="tx1"/>
                </a:solidFill>
              </a:rPr>
              <a:t>Projekttools</a:t>
            </a:r>
            <a:endParaRPr lang="en-GB" sz="1000" dirty="0" smtClean="0">
              <a:solidFill>
                <a:schemeClr val="tx1"/>
              </a:solidFill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err="1" smtClean="0">
                <a:solidFill>
                  <a:schemeClr val="tx1"/>
                </a:solidFill>
              </a:rPr>
              <a:t>Statistiken</a:t>
            </a:r>
            <a:r>
              <a:rPr lang="en-GB" sz="800" dirty="0" smtClean="0">
                <a:solidFill>
                  <a:schemeClr val="tx1"/>
                </a:solidFill>
              </a:rPr>
              <a:t/>
            </a:r>
            <a:br>
              <a:rPr lang="en-GB" sz="800" dirty="0" smtClean="0">
                <a:solidFill>
                  <a:schemeClr val="tx1"/>
                </a:solidFill>
              </a:rPr>
            </a:br>
            <a:endParaRPr lang="en-GB" sz="400" dirty="0" smtClean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  <a:buClr>
                <a:schemeClr val="tx1"/>
              </a:buClr>
              <a:buFont typeface="Verdana" charset="0"/>
              <a:buChar char="»"/>
              <a:defRPr/>
            </a:pPr>
            <a:r>
              <a:rPr lang="en-GB" sz="1200" dirty="0" err="1" smtClean="0">
                <a:solidFill>
                  <a:schemeClr val="tx1"/>
                </a:solidFill>
              </a:rPr>
              <a:t>Rückblick</a:t>
            </a:r>
            <a:endParaRPr lang="en-GB" sz="1200" dirty="0">
              <a:solidFill>
                <a:schemeClr val="tx1"/>
              </a:solidFill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smtClean="0">
                <a:solidFill>
                  <a:schemeClr val="tx1"/>
                </a:solidFill>
              </a:rPr>
              <a:t>Positives</a:t>
            </a:r>
            <a:endParaRPr lang="en-GB" sz="1000" dirty="0">
              <a:solidFill>
                <a:schemeClr val="tx1"/>
              </a:solidFill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smtClean="0">
                <a:solidFill>
                  <a:schemeClr val="tx1"/>
                </a:solidFill>
              </a:rPr>
              <a:t>Negatives</a:t>
            </a:r>
            <a:endParaRPr lang="en-GB" sz="1000" dirty="0" smtClean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88737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2051721" y="188641"/>
            <a:ext cx="6984776" cy="6409010"/>
          </a:xfrm>
          <a:prstGeom prst="rect">
            <a:avLst/>
          </a:prstGeom>
          <a:solidFill>
            <a:srgbClr val="FFFFFF">
              <a:alpha val="80000"/>
            </a:srgbClr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>
              <a:cs typeface="Lucida Sans Unicode" charset="0"/>
            </a:endParaRPr>
          </a:p>
        </p:txBody>
      </p:sp>
      <p:sp>
        <p:nvSpPr>
          <p:cNvPr id="14" name="Text Box 4"/>
          <p:cNvSpPr txBox="1">
            <a:spLocks noChangeArrowheads="1"/>
          </p:cNvSpPr>
          <p:nvPr/>
        </p:nvSpPr>
        <p:spPr bwMode="auto">
          <a:xfrm>
            <a:off x="2189817" y="352424"/>
            <a:ext cx="6769100" cy="371513"/>
          </a:xfrm>
          <a:prstGeom prst="rect">
            <a:avLst/>
          </a:prstGeom>
          <a:solidFill>
            <a:srgbClr val="FFFFFF">
              <a:alpha val="20000"/>
            </a:srgbClr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Lucida Sans Unicode" charset="0"/>
              </a:defRPr>
            </a:lvl1pPr>
            <a:lvl2pPr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2pPr>
            <a:lvl3pPr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3pPr>
            <a:lvl4pPr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4pPr>
            <a:lvl5pPr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5pPr>
            <a:lvl6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6pPr>
            <a:lvl7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7pPr>
            <a:lvl8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8pPr>
            <a:lvl9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9pPr>
          </a:lstStyle>
          <a:p>
            <a:pPr eaLnBrk="1" hangingPunct="1">
              <a:lnSpc>
                <a:spcPct val="100000"/>
              </a:lnSpc>
              <a:buClr>
                <a:srgbClr val="FFFFFF"/>
              </a:buClr>
              <a:defRPr/>
            </a:pPr>
            <a:r>
              <a:rPr lang="en-GB" b="1" dirty="0" smtClean="0"/>
              <a:t>Security</a:t>
            </a:r>
          </a:p>
        </p:txBody>
      </p:sp>
      <p:sp>
        <p:nvSpPr>
          <p:cNvPr id="6" name="Textfeld 5"/>
          <p:cNvSpPr txBox="1"/>
          <p:nvPr/>
        </p:nvSpPr>
        <p:spPr>
          <a:xfrm>
            <a:off x="2231232" y="836712"/>
            <a:ext cx="6912768" cy="58323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de-DE" sz="3200" dirty="0" smtClean="0"/>
              <a:t>GET/POST Methoden</a:t>
            </a:r>
          </a:p>
          <a:p>
            <a:pPr marL="742950" lvl="1" indent="-285750">
              <a:buFont typeface="Arial"/>
              <a:buChar char="•"/>
            </a:pPr>
            <a:r>
              <a:rPr lang="de-DE" sz="3200" dirty="0" smtClean="0"/>
              <a:t>Berechtigung auf Rollen</a:t>
            </a:r>
          </a:p>
          <a:p>
            <a:pPr marL="1200150" lvl="2" indent="-285750">
              <a:buFont typeface="Arial"/>
              <a:buChar char="•"/>
            </a:pPr>
            <a:r>
              <a:rPr lang="de-DE" sz="3200" dirty="0" smtClean="0"/>
              <a:t>Annotation</a:t>
            </a:r>
          </a:p>
          <a:p>
            <a:pPr>
              <a:spcBef>
                <a:spcPts val="600"/>
              </a:spcBef>
            </a:pPr>
            <a:r>
              <a:rPr lang="de-DE" sz="1200" b="1" dirty="0">
                <a:latin typeface="Consolas"/>
                <a:cs typeface="Consolas"/>
              </a:rPr>
              <a:t>[</a:t>
            </a:r>
            <a:r>
              <a:rPr lang="de-DE" sz="1200" b="1" dirty="0" err="1">
                <a:latin typeface="Consolas"/>
                <a:cs typeface="Consolas"/>
              </a:rPr>
              <a:t>SecurityAuthorize</a:t>
            </a:r>
            <a:r>
              <a:rPr lang="de-DE" sz="1200" b="1" dirty="0">
                <a:latin typeface="Consolas"/>
                <a:cs typeface="Consolas"/>
              </a:rPr>
              <a:t>(</a:t>
            </a:r>
            <a:r>
              <a:rPr lang="de-DE" sz="1200" b="1" dirty="0" err="1">
                <a:latin typeface="Consolas"/>
                <a:cs typeface="Consolas"/>
              </a:rPr>
              <a:t>Roles</a:t>
            </a:r>
            <a:r>
              <a:rPr lang="de-DE" sz="1200" b="1" dirty="0">
                <a:latin typeface="Consolas"/>
                <a:cs typeface="Consolas"/>
              </a:rPr>
              <a:t> = "</a:t>
            </a:r>
            <a:r>
              <a:rPr lang="de-DE" sz="1200" b="1" dirty="0" err="1">
                <a:latin typeface="Consolas"/>
                <a:cs typeface="Consolas"/>
              </a:rPr>
              <a:t>Employer,Employee</a:t>
            </a:r>
            <a:r>
              <a:rPr lang="de-DE" sz="1200" b="1" dirty="0">
                <a:latin typeface="Consolas"/>
                <a:cs typeface="Consolas"/>
              </a:rPr>
              <a:t>")]</a:t>
            </a:r>
          </a:p>
          <a:p>
            <a:r>
              <a:rPr lang="de-DE" sz="1200" dirty="0" err="1" smtClean="0">
                <a:latin typeface="Consolas"/>
                <a:cs typeface="Consolas"/>
              </a:rPr>
              <a:t>public</a:t>
            </a:r>
            <a:r>
              <a:rPr lang="de-DE" sz="1200" dirty="0" smtClean="0">
                <a:latin typeface="Consolas"/>
                <a:cs typeface="Consolas"/>
              </a:rPr>
              <a:t> </a:t>
            </a:r>
            <a:r>
              <a:rPr lang="de-DE" sz="1200" dirty="0" err="1">
                <a:latin typeface="Consolas"/>
                <a:cs typeface="Consolas"/>
              </a:rPr>
              <a:t>ActionResult</a:t>
            </a:r>
            <a:r>
              <a:rPr lang="de-DE" sz="1200" dirty="0">
                <a:latin typeface="Consolas"/>
                <a:cs typeface="Consolas"/>
              </a:rPr>
              <a:t> Edit(</a:t>
            </a:r>
            <a:r>
              <a:rPr lang="de-DE" sz="1200" dirty="0" err="1">
                <a:latin typeface="Consolas"/>
                <a:cs typeface="Consolas"/>
              </a:rPr>
              <a:t>int</a:t>
            </a:r>
            <a:r>
              <a:rPr lang="de-DE" sz="1200" dirty="0">
                <a:latin typeface="Consolas"/>
                <a:cs typeface="Consolas"/>
              </a:rPr>
              <a:t>? </a:t>
            </a:r>
            <a:r>
              <a:rPr lang="de-DE" sz="1200" dirty="0" err="1">
                <a:latin typeface="Consolas"/>
                <a:cs typeface="Consolas"/>
              </a:rPr>
              <a:t>id</a:t>
            </a:r>
            <a:r>
              <a:rPr lang="de-DE" sz="1200" dirty="0" smtClean="0">
                <a:latin typeface="Consolas"/>
                <a:cs typeface="Consolas"/>
              </a:rPr>
              <a:t>)</a:t>
            </a:r>
          </a:p>
          <a:p>
            <a:r>
              <a:rPr lang="de-DE" sz="1200" dirty="0" smtClean="0">
                <a:latin typeface="Consolas"/>
                <a:cs typeface="Consolas"/>
              </a:rPr>
              <a:t>{</a:t>
            </a:r>
          </a:p>
          <a:p>
            <a:pPr>
              <a:tabLst>
                <a:tab pos="355600" algn="l"/>
              </a:tabLst>
            </a:pPr>
            <a:r>
              <a:rPr lang="de-DE" sz="1200" dirty="0" smtClean="0">
                <a:latin typeface="Consolas"/>
                <a:cs typeface="Consolas"/>
              </a:rPr>
              <a:t>	...</a:t>
            </a:r>
          </a:p>
          <a:p>
            <a:pPr>
              <a:tabLst>
                <a:tab pos="355600" algn="l"/>
              </a:tabLst>
            </a:pPr>
            <a:r>
              <a:rPr lang="de-DE" sz="1200" dirty="0" smtClean="0">
                <a:latin typeface="Consolas"/>
                <a:cs typeface="Consolas"/>
              </a:rPr>
              <a:t>}</a:t>
            </a:r>
            <a:endParaRPr lang="de-DE" sz="1200" dirty="0">
              <a:latin typeface="Consolas"/>
              <a:cs typeface="Consolas"/>
            </a:endParaRPr>
          </a:p>
          <a:p>
            <a:pPr marL="914400" lvl="1" indent="-457200">
              <a:buFont typeface="Arial"/>
              <a:buChar char="•"/>
              <a:tabLst>
                <a:tab pos="355600" algn="l"/>
              </a:tabLst>
            </a:pPr>
            <a:r>
              <a:rPr lang="de-DE" sz="3200" dirty="0" smtClean="0"/>
              <a:t>Fehlerseite</a:t>
            </a:r>
            <a:endParaRPr lang="de-DE" sz="1600" dirty="0">
              <a:latin typeface="Consolas"/>
              <a:cs typeface="Consolas"/>
            </a:endParaRPr>
          </a:p>
          <a:p>
            <a:r>
              <a:rPr lang="de-DE" sz="1200" dirty="0" err="1" smtClean="0">
                <a:latin typeface="Consolas"/>
                <a:cs typeface="Consolas"/>
              </a:rPr>
              <a:t>public</a:t>
            </a:r>
            <a:r>
              <a:rPr lang="de-DE" sz="1200" dirty="0" smtClean="0">
                <a:latin typeface="Consolas"/>
                <a:cs typeface="Consolas"/>
              </a:rPr>
              <a:t> </a:t>
            </a:r>
            <a:r>
              <a:rPr lang="de-DE" sz="1200" dirty="0" err="1">
                <a:latin typeface="Consolas"/>
                <a:cs typeface="Consolas"/>
              </a:rPr>
              <a:t>class</a:t>
            </a:r>
            <a:r>
              <a:rPr lang="de-DE" sz="1200" dirty="0">
                <a:latin typeface="Consolas"/>
                <a:cs typeface="Consolas"/>
              </a:rPr>
              <a:t> </a:t>
            </a:r>
            <a:r>
              <a:rPr lang="de-DE" sz="1200" dirty="0" err="1" smtClean="0">
                <a:latin typeface="Consolas"/>
                <a:cs typeface="Consolas"/>
              </a:rPr>
              <a:t>SecurityAuthorizeAttribute</a:t>
            </a:r>
            <a:r>
              <a:rPr lang="de-DE" sz="1200" dirty="0" smtClean="0">
                <a:latin typeface="Consolas"/>
                <a:cs typeface="Consolas"/>
              </a:rPr>
              <a:t> : </a:t>
            </a:r>
            <a:r>
              <a:rPr lang="de-DE" sz="1200" dirty="0" err="1" smtClean="0">
                <a:latin typeface="Consolas"/>
                <a:cs typeface="Consolas"/>
              </a:rPr>
              <a:t>AuthorizeAttribute</a:t>
            </a:r>
            <a:endParaRPr lang="de-DE" sz="1200" dirty="0">
              <a:latin typeface="Consolas"/>
              <a:cs typeface="Consolas"/>
            </a:endParaRPr>
          </a:p>
          <a:p>
            <a:r>
              <a:rPr lang="de-DE" sz="1200" dirty="0" smtClean="0">
                <a:latin typeface="Consolas"/>
                <a:cs typeface="Consolas"/>
              </a:rPr>
              <a:t>{</a:t>
            </a:r>
            <a:endParaRPr lang="de-DE" sz="1200" dirty="0">
              <a:latin typeface="Consolas"/>
              <a:cs typeface="Consolas"/>
            </a:endParaRPr>
          </a:p>
          <a:p>
            <a:pPr>
              <a:tabLst>
                <a:tab pos="266700" algn="l"/>
              </a:tabLst>
            </a:pPr>
            <a:r>
              <a:rPr lang="de-DE" sz="1200" dirty="0" smtClean="0">
                <a:latin typeface="Consolas"/>
                <a:cs typeface="Consolas"/>
              </a:rPr>
              <a:t>	</a:t>
            </a:r>
            <a:r>
              <a:rPr lang="de-DE" sz="1200" dirty="0" err="1" smtClean="0">
                <a:latin typeface="Consolas"/>
                <a:cs typeface="Consolas"/>
              </a:rPr>
              <a:t>protected</a:t>
            </a:r>
            <a:r>
              <a:rPr lang="de-DE" sz="1200" dirty="0" smtClean="0">
                <a:latin typeface="Consolas"/>
                <a:cs typeface="Consolas"/>
              </a:rPr>
              <a:t> </a:t>
            </a:r>
            <a:r>
              <a:rPr lang="de-DE" sz="1200" dirty="0" err="1">
                <a:latin typeface="Consolas"/>
                <a:cs typeface="Consolas"/>
              </a:rPr>
              <a:t>override</a:t>
            </a:r>
            <a:r>
              <a:rPr lang="de-DE" sz="1200" dirty="0">
                <a:latin typeface="Consolas"/>
                <a:cs typeface="Consolas"/>
              </a:rPr>
              <a:t> </a:t>
            </a:r>
            <a:r>
              <a:rPr lang="de-DE" sz="1200" dirty="0" err="1" smtClean="0">
                <a:latin typeface="Consolas"/>
                <a:cs typeface="Consolas"/>
              </a:rPr>
              <a:t>void</a:t>
            </a:r>
            <a:r>
              <a:rPr lang="de-DE" sz="1200" dirty="0" smtClean="0">
                <a:latin typeface="Consolas"/>
                <a:cs typeface="Consolas"/>
              </a:rPr>
              <a:t> </a:t>
            </a:r>
            <a:r>
              <a:rPr lang="de-DE" sz="1200" dirty="0" err="1" smtClean="0">
                <a:latin typeface="Consolas"/>
                <a:cs typeface="Consolas"/>
              </a:rPr>
              <a:t>HandleUnauthorizedRequest</a:t>
            </a:r>
            <a:r>
              <a:rPr lang="de-DE" sz="1200" dirty="0">
                <a:latin typeface="Consolas"/>
                <a:cs typeface="Consolas"/>
              </a:rPr>
              <a:t>(</a:t>
            </a:r>
            <a:r>
              <a:rPr lang="de-DE" sz="1200" dirty="0" err="1">
                <a:latin typeface="Consolas"/>
                <a:cs typeface="Consolas"/>
              </a:rPr>
              <a:t>AuthorizationContext</a:t>
            </a:r>
            <a:r>
              <a:rPr lang="de-DE" sz="1200" dirty="0">
                <a:latin typeface="Consolas"/>
                <a:cs typeface="Consolas"/>
              </a:rPr>
              <a:t> </a:t>
            </a:r>
            <a:r>
              <a:rPr lang="de-DE" sz="1200" dirty="0" smtClean="0">
                <a:latin typeface="Consolas"/>
                <a:cs typeface="Consolas"/>
              </a:rPr>
              <a:t>	</a:t>
            </a:r>
            <a:r>
              <a:rPr lang="de-DE" sz="1200" dirty="0" err="1" smtClean="0">
                <a:latin typeface="Consolas"/>
                <a:cs typeface="Consolas"/>
              </a:rPr>
              <a:t>filterContext</a:t>
            </a:r>
            <a:r>
              <a:rPr lang="de-DE" sz="1200" dirty="0">
                <a:latin typeface="Consolas"/>
                <a:cs typeface="Consolas"/>
              </a:rPr>
              <a:t>)</a:t>
            </a:r>
          </a:p>
          <a:p>
            <a:pPr>
              <a:tabLst>
                <a:tab pos="266700" algn="l"/>
              </a:tabLst>
            </a:pPr>
            <a:r>
              <a:rPr lang="de-DE" sz="1200" dirty="0" smtClean="0">
                <a:latin typeface="Consolas"/>
                <a:cs typeface="Consolas"/>
              </a:rPr>
              <a:t>	{            </a:t>
            </a:r>
            <a:endParaRPr lang="de-DE" sz="1200" dirty="0">
              <a:latin typeface="Consolas"/>
              <a:cs typeface="Consolas"/>
            </a:endParaRPr>
          </a:p>
          <a:p>
            <a:pPr>
              <a:tabLst>
                <a:tab pos="533400" algn="l"/>
              </a:tabLst>
            </a:pPr>
            <a:r>
              <a:rPr lang="de-DE" sz="1200" dirty="0" smtClean="0">
                <a:latin typeface="Consolas"/>
                <a:cs typeface="Consolas"/>
              </a:rPr>
              <a:t>	</a:t>
            </a:r>
            <a:r>
              <a:rPr lang="de-DE" sz="1200" dirty="0" err="1" smtClean="0">
                <a:latin typeface="Consolas"/>
                <a:cs typeface="Consolas"/>
              </a:rPr>
              <a:t>if</a:t>
            </a:r>
            <a:r>
              <a:rPr lang="de-DE" sz="1200" dirty="0" smtClean="0">
                <a:latin typeface="Consolas"/>
                <a:cs typeface="Consolas"/>
              </a:rPr>
              <a:t> (</a:t>
            </a:r>
            <a:r>
              <a:rPr lang="de-DE" sz="1200" dirty="0" err="1">
                <a:latin typeface="Consolas"/>
                <a:cs typeface="Consolas"/>
              </a:rPr>
              <a:t>filterContext.HttpContext.User.Identity.Name.Equals</a:t>
            </a:r>
            <a:r>
              <a:rPr lang="de-DE" sz="1200" dirty="0">
                <a:latin typeface="Consolas"/>
                <a:cs typeface="Consolas"/>
              </a:rPr>
              <a:t>(""))</a:t>
            </a:r>
          </a:p>
          <a:p>
            <a:pPr>
              <a:tabLst>
                <a:tab pos="533400" algn="l"/>
              </a:tabLst>
            </a:pPr>
            <a:r>
              <a:rPr lang="de-DE" sz="1200" dirty="0" smtClean="0">
                <a:latin typeface="Consolas"/>
                <a:cs typeface="Consolas"/>
              </a:rPr>
              <a:t>	{</a:t>
            </a:r>
            <a:endParaRPr lang="de-DE" sz="1200" dirty="0">
              <a:latin typeface="Consolas"/>
              <a:cs typeface="Consolas"/>
            </a:endParaRPr>
          </a:p>
          <a:p>
            <a:pPr>
              <a:tabLst>
                <a:tab pos="723900" algn="l"/>
              </a:tabLst>
            </a:pPr>
            <a:r>
              <a:rPr lang="de-DE" sz="1200" dirty="0" smtClean="0">
                <a:latin typeface="Consolas"/>
                <a:cs typeface="Consolas"/>
              </a:rPr>
              <a:t>	</a:t>
            </a:r>
            <a:r>
              <a:rPr lang="de-DE" sz="1200" dirty="0" err="1" smtClean="0">
                <a:latin typeface="Consolas"/>
                <a:cs typeface="Consolas"/>
              </a:rPr>
              <a:t>filterContext.Result</a:t>
            </a:r>
            <a:r>
              <a:rPr lang="de-DE" sz="1200" dirty="0" smtClean="0">
                <a:latin typeface="Consolas"/>
                <a:cs typeface="Consolas"/>
              </a:rPr>
              <a:t> </a:t>
            </a:r>
            <a:r>
              <a:rPr lang="de-DE" sz="1200" dirty="0">
                <a:latin typeface="Consolas"/>
                <a:cs typeface="Consolas"/>
              </a:rPr>
              <a:t>= </a:t>
            </a:r>
            <a:r>
              <a:rPr lang="de-DE" sz="1200" dirty="0" err="1">
                <a:latin typeface="Consolas"/>
                <a:cs typeface="Consolas"/>
              </a:rPr>
              <a:t>new</a:t>
            </a:r>
            <a:r>
              <a:rPr lang="de-DE" sz="1200" dirty="0">
                <a:latin typeface="Consolas"/>
                <a:cs typeface="Consolas"/>
              </a:rPr>
              <a:t> </a:t>
            </a:r>
            <a:r>
              <a:rPr lang="de-DE" sz="1200" dirty="0" err="1">
                <a:latin typeface="Consolas"/>
                <a:cs typeface="Consolas"/>
              </a:rPr>
              <a:t>RedirectResult</a:t>
            </a:r>
            <a:r>
              <a:rPr lang="de-DE" sz="1200" dirty="0">
                <a:latin typeface="Consolas"/>
                <a:cs typeface="Consolas"/>
              </a:rPr>
              <a:t>("~/Account/Login");</a:t>
            </a:r>
          </a:p>
          <a:p>
            <a:pPr>
              <a:tabLst>
                <a:tab pos="533400" algn="l"/>
              </a:tabLst>
            </a:pPr>
            <a:r>
              <a:rPr lang="de-DE" sz="1200" dirty="0" smtClean="0">
                <a:latin typeface="Consolas"/>
                <a:cs typeface="Consolas"/>
              </a:rPr>
              <a:t>	}</a:t>
            </a:r>
            <a:endParaRPr lang="de-DE" sz="1200" dirty="0">
              <a:latin typeface="Consolas"/>
              <a:cs typeface="Consolas"/>
            </a:endParaRPr>
          </a:p>
          <a:p>
            <a:pPr>
              <a:tabLst>
                <a:tab pos="533400" algn="l"/>
              </a:tabLst>
            </a:pPr>
            <a:r>
              <a:rPr lang="hu-HU" sz="1200" dirty="0" smtClean="0">
                <a:latin typeface="Consolas"/>
                <a:cs typeface="Consolas"/>
              </a:rPr>
              <a:t>	else</a:t>
            </a:r>
            <a:endParaRPr lang="hu-HU" sz="1200" dirty="0">
              <a:latin typeface="Consolas"/>
              <a:cs typeface="Consolas"/>
            </a:endParaRPr>
          </a:p>
          <a:p>
            <a:pPr>
              <a:tabLst>
                <a:tab pos="533400" algn="l"/>
              </a:tabLst>
            </a:pPr>
            <a:r>
              <a:rPr lang="hu-HU" sz="1200" dirty="0" smtClean="0">
                <a:latin typeface="Consolas"/>
                <a:cs typeface="Consolas"/>
              </a:rPr>
              <a:t>	{</a:t>
            </a:r>
            <a:endParaRPr lang="hu-HU" sz="1200" dirty="0">
              <a:latin typeface="Consolas"/>
              <a:cs typeface="Consolas"/>
            </a:endParaRPr>
          </a:p>
          <a:p>
            <a:pPr>
              <a:tabLst>
                <a:tab pos="723900" algn="l"/>
              </a:tabLst>
            </a:pPr>
            <a:r>
              <a:rPr lang="de-DE" sz="1200" dirty="0" smtClean="0">
                <a:latin typeface="Consolas"/>
                <a:cs typeface="Consolas"/>
              </a:rPr>
              <a:t>	</a:t>
            </a:r>
            <a:r>
              <a:rPr lang="de-DE" sz="1200" dirty="0" err="1" smtClean="0">
                <a:latin typeface="Consolas"/>
                <a:cs typeface="Consolas"/>
              </a:rPr>
              <a:t>filterContext.Result</a:t>
            </a:r>
            <a:r>
              <a:rPr lang="de-DE" sz="1200" dirty="0" smtClean="0">
                <a:latin typeface="Consolas"/>
                <a:cs typeface="Consolas"/>
              </a:rPr>
              <a:t> </a:t>
            </a:r>
            <a:r>
              <a:rPr lang="de-DE" sz="1200" dirty="0">
                <a:latin typeface="Consolas"/>
                <a:cs typeface="Consolas"/>
              </a:rPr>
              <a:t>= </a:t>
            </a:r>
            <a:r>
              <a:rPr lang="de-DE" sz="1200" dirty="0" err="1">
                <a:latin typeface="Consolas"/>
                <a:cs typeface="Consolas"/>
              </a:rPr>
              <a:t>new</a:t>
            </a:r>
            <a:r>
              <a:rPr lang="de-DE" sz="1200" dirty="0">
                <a:latin typeface="Consolas"/>
                <a:cs typeface="Consolas"/>
              </a:rPr>
              <a:t> </a:t>
            </a:r>
            <a:r>
              <a:rPr lang="de-DE" sz="1200" dirty="0" err="1">
                <a:latin typeface="Consolas"/>
                <a:cs typeface="Consolas"/>
              </a:rPr>
              <a:t>RedirectResult</a:t>
            </a:r>
            <a:r>
              <a:rPr lang="de-DE" sz="1200" dirty="0">
                <a:latin typeface="Consolas"/>
                <a:cs typeface="Consolas"/>
              </a:rPr>
              <a:t>("~/Home/Error");</a:t>
            </a:r>
          </a:p>
          <a:p>
            <a:pPr>
              <a:tabLst>
                <a:tab pos="533400" algn="l"/>
              </a:tabLst>
            </a:pPr>
            <a:r>
              <a:rPr lang="de-DE" sz="1200" dirty="0" smtClean="0">
                <a:latin typeface="Consolas"/>
                <a:cs typeface="Consolas"/>
              </a:rPr>
              <a:t>	}</a:t>
            </a:r>
            <a:endParaRPr lang="de-DE" sz="1200" dirty="0">
              <a:latin typeface="Consolas"/>
              <a:cs typeface="Consolas"/>
            </a:endParaRPr>
          </a:p>
          <a:p>
            <a:pPr>
              <a:tabLst>
                <a:tab pos="266700" algn="l"/>
              </a:tabLst>
            </a:pPr>
            <a:r>
              <a:rPr lang="de-DE" sz="1200" dirty="0" smtClean="0">
                <a:latin typeface="Consolas"/>
                <a:cs typeface="Consolas"/>
              </a:rPr>
              <a:t>	}</a:t>
            </a:r>
            <a:endParaRPr lang="de-DE" sz="1200" dirty="0">
              <a:latin typeface="Consolas"/>
              <a:cs typeface="Consolas"/>
            </a:endParaRPr>
          </a:p>
          <a:p>
            <a:r>
              <a:rPr lang="de-DE" sz="1200" dirty="0" smtClean="0">
                <a:latin typeface="Consolas"/>
                <a:cs typeface="Consolas"/>
              </a:rPr>
              <a:t>}</a:t>
            </a:r>
            <a:endParaRPr lang="de-DE" sz="1200" dirty="0">
              <a:latin typeface="Consolas"/>
              <a:cs typeface="Consolas"/>
            </a:endParaRPr>
          </a:p>
        </p:txBody>
      </p:sp>
      <p:sp>
        <p:nvSpPr>
          <p:cNvPr id="7" name="Text Box 2"/>
          <p:cNvSpPr txBox="1">
            <a:spLocks noChangeArrowheads="1"/>
          </p:cNvSpPr>
          <p:nvPr/>
        </p:nvSpPr>
        <p:spPr bwMode="auto">
          <a:xfrm>
            <a:off x="179388" y="1117600"/>
            <a:ext cx="1800324" cy="46502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Lucida Sans Unicode" charset="0"/>
              </a:defRPr>
            </a:lvl1pPr>
            <a:lvl2pPr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2pPr>
            <a:lvl3pPr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3pPr>
            <a:lvl4pPr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4pPr>
            <a:lvl5pPr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5pPr>
            <a:lvl6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6pPr>
            <a:lvl7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7pPr>
            <a:lvl8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8pPr>
            <a:lvl9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9pPr>
          </a:lstStyle>
          <a:p>
            <a:pPr eaLnBrk="1" hangingPunct="1">
              <a:lnSpc>
                <a:spcPct val="100000"/>
              </a:lnSpc>
              <a:buClr>
                <a:schemeClr val="tx1"/>
              </a:buClr>
              <a:buFont typeface="Verdana" charset="0"/>
              <a:buChar char="»"/>
              <a:defRPr/>
            </a:pPr>
            <a:r>
              <a:rPr lang="en-GB" sz="1200" b="1" dirty="0" smtClean="0">
                <a:solidFill>
                  <a:schemeClr val="tx1"/>
                </a:solidFill>
                <a:latin typeface="+mn-lt"/>
              </a:rPr>
              <a:t> </a:t>
            </a:r>
            <a:r>
              <a:rPr lang="en-GB" sz="1200" dirty="0" smtClean="0">
                <a:solidFill>
                  <a:schemeClr val="tx1"/>
                </a:solidFill>
                <a:latin typeface="+mn-lt"/>
              </a:rPr>
              <a:t>Was </a:t>
            </a:r>
            <a:r>
              <a:rPr lang="en-GB" sz="1200" dirty="0" err="1" smtClean="0">
                <a:solidFill>
                  <a:schemeClr val="tx1"/>
                </a:solidFill>
                <a:latin typeface="+mn-lt"/>
              </a:rPr>
              <a:t>ist</a:t>
            </a:r>
            <a:r>
              <a:rPr lang="en-GB" sz="1200" dirty="0" smtClean="0">
                <a:solidFill>
                  <a:schemeClr val="tx1"/>
                </a:solidFill>
                <a:latin typeface="+mn-lt"/>
              </a:rPr>
              <a:t> wt4u?</a:t>
            </a:r>
          </a:p>
          <a:p>
            <a:pPr eaLnBrk="1" hangingPunct="1">
              <a:lnSpc>
                <a:spcPct val="100000"/>
              </a:lnSpc>
              <a:buClr>
                <a:schemeClr val="tx1"/>
              </a:buClr>
              <a:buFont typeface="Verdana" charset="0"/>
              <a:buNone/>
              <a:defRPr/>
            </a:pPr>
            <a:endParaRPr lang="en-GB" sz="400" b="1" dirty="0" smtClean="0">
              <a:solidFill>
                <a:schemeClr val="tx1"/>
              </a:solidFill>
              <a:latin typeface="+mn-lt"/>
            </a:endParaRPr>
          </a:p>
          <a:p>
            <a:pPr eaLnBrk="1" hangingPunct="1">
              <a:lnSpc>
                <a:spcPct val="100000"/>
              </a:lnSpc>
              <a:buClr>
                <a:schemeClr val="tx1"/>
              </a:buClr>
              <a:buFont typeface="Verdana" charset="0"/>
              <a:buChar char="»"/>
              <a:defRPr/>
            </a:pPr>
            <a:r>
              <a:rPr lang="en-GB" sz="1200" dirty="0" smtClean="0">
                <a:solidFill>
                  <a:schemeClr val="tx1"/>
                </a:solidFill>
                <a:latin typeface="+mn-lt"/>
              </a:rPr>
              <a:t> Demo</a:t>
            </a:r>
          </a:p>
          <a:p>
            <a:pPr eaLnBrk="1" hangingPunct="1">
              <a:lnSpc>
                <a:spcPct val="100000"/>
              </a:lnSpc>
              <a:buClr>
                <a:schemeClr val="tx1"/>
              </a:buClr>
              <a:buFont typeface="Verdana" charset="0"/>
              <a:buNone/>
              <a:defRPr/>
            </a:pPr>
            <a:r>
              <a:rPr lang="en-GB" sz="400" dirty="0" smtClean="0">
                <a:solidFill>
                  <a:schemeClr val="tx1"/>
                </a:solidFill>
                <a:latin typeface="+mn-lt"/>
              </a:rPr>
              <a:t> </a:t>
            </a:r>
          </a:p>
          <a:p>
            <a:pPr eaLnBrk="1" hangingPunct="1">
              <a:lnSpc>
                <a:spcPct val="100000"/>
              </a:lnSpc>
              <a:buClr>
                <a:schemeClr val="tx1"/>
              </a:buClr>
              <a:buFont typeface="Verdana" charset="0"/>
              <a:buChar char="»"/>
              <a:defRPr/>
            </a:pPr>
            <a:r>
              <a:rPr lang="en-GB" sz="1200" dirty="0" smtClean="0">
                <a:solidFill>
                  <a:schemeClr val="tx1"/>
                </a:solidFill>
                <a:latin typeface="+mn-lt"/>
              </a:rPr>
              <a:t> </a:t>
            </a:r>
            <a:r>
              <a:rPr lang="en-GB" sz="1200" dirty="0" err="1" smtClean="0">
                <a:solidFill>
                  <a:schemeClr val="tx1"/>
                </a:solidFill>
                <a:latin typeface="+mn-lt"/>
              </a:rPr>
              <a:t>Architektur</a:t>
            </a:r>
            <a:endParaRPr lang="en-GB" sz="1200" dirty="0" smtClean="0">
              <a:solidFill>
                <a:schemeClr val="tx1"/>
              </a:solidFill>
              <a:latin typeface="+mn-lt"/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err="1" smtClean="0">
                <a:solidFill>
                  <a:schemeClr val="tx1"/>
                </a:solidFill>
                <a:latin typeface="+mn-lt"/>
              </a:rPr>
              <a:t>Systemübersicht</a:t>
            </a:r>
            <a:endParaRPr lang="en-GB" sz="1000" dirty="0" smtClean="0">
              <a:solidFill>
                <a:schemeClr val="tx1"/>
              </a:solidFill>
              <a:latin typeface="+mn-lt"/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err="1" smtClean="0">
                <a:solidFill>
                  <a:schemeClr val="tx1"/>
                </a:solidFill>
                <a:latin typeface="+mn-lt"/>
              </a:rPr>
              <a:t>Technologien</a:t>
            </a:r>
            <a:endParaRPr lang="en-GB" sz="1000" dirty="0" smtClean="0">
              <a:solidFill>
                <a:schemeClr val="tx1"/>
              </a:solidFill>
              <a:latin typeface="+mn-lt"/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smtClean="0">
                <a:solidFill>
                  <a:schemeClr val="tx1"/>
                </a:solidFill>
                <a:latin typeface="+mn-lt"/>
              </a:rPr>
              <a:t>Server</a:t>
            </a: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smtClean="0">
                <a:solidFill>
                  <a:schemeClr val="tx1"/>
                </a:solidFill>
                <a:latin typeface="+mn-lt"/>
              </a:rPr>
              <a:t>UML-</a:t>
            </a:r>
            <a:r>
              <a:rPr lang="en-GB" sz="1000" dirty="0" err="1" smtClean="0">
                <a:solidFill>
                  <a:schemeClr val="tx1"/>
                </a:solidFill>
                <a:latin typeface="+mn-lt"/>
              </a:rPr>
              <a:t>Diagramme</a:t>
            </a:r>
            <a:endParaRPr lang="en-GB" sz="1000" dirty="0" smtClean="0">
              <a:solidFill>
                <a:schemeClr val="tx1"/>
              </a:solidFill>
              <a:latin typeface="+mn-lt"/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smtClean="0">
                <a:solidFill>
                  <a:schemeClr val="tx1"/>
                </a:solidFill>
                <a:latin typeface="+mn-lt"/>
              </a:rPr>
              <a:t>Implementation MVC</a:t>
            </a: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err="1" smtClean="0">
                <a:solidFill>
                  <a:schemeClr val="tx1"/>
                </a:solidFill>
                <a:latin typeface="+mn-lt"/>
              </a:rPr>
              <a:t>BusinessLogic</a:t>
            </a:r>
            <a:endParaRPr lang="en-GB" sz="1000" dirty="0" smtClean="0">
              <a:solidFill>
                <a:schemeClr val="tx1"/>
              </a:solidFill>
              <a:latin typeface="+mn-lt"/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smtClean="0">
                <a:solidFill>
                  <a:schemeClr val="tx1"/>
                </a:solidFill>
                <a:latin typeface="+mn-lt"/>
              </a:rPr>
              <a:t>GET-Request</a:t>
            </a: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smtClean="0">
                <a:solidFill>
                  <a:schemeClr val="tx1"/>
                </a:solidFill>
                <a:latin typeface="+mn-lt"/>
              </a:rPr>
              <a:t>Exception Handling</a:t>
            </a: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err="1" smtClean="0">
                <a:solidFill>
                  <a:schemeClr val="tx1"/>
                </a:solidFill>
                <a:latin typeface="+mn-lt"/>
              </a:rPr>
              <a:t>Benutzerverwaltung</a:t>
            </a:r>
            <a:endParaRPr lang="en-GB" sz="1000" dirty="0" smtClean="0">
              <a:solidFill>
                <a:schemeClr val="tx1"/>
              </a:solidFill>
              <a:latin typeface="+mn-lt"/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b="1" dirty="0" smtClean="0">
                <a:solidFill>
                  <a:srgbClr val="FF0000"/>
                </a:solidFill>
                <a:latin typeface="+mn-lt"/>
              </a:rPr>
              <a:t>Security</a:t>
            </a: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smtClean="0">
                <a:solidFill>
                  <a:schemeClr val="tx1"/>
                </a:solidFill>
                <a:latin typeface="+mn-lt"/>
              </a:rPr>
              <a:t>Transactions</a:t>
            </a: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err="1" smtClean="0">
                <a:solidFill>
                  <a:schemeClr val="tx1"/>
                </a:solidFill>
                <a:latin typeface="+mn-lt"/>
              </a:rPr>
              <a:t>Javascript</a:t>
            </a:r>
            <a:endParaRPr lang="en-GB" sz="1000" dirty="0" smtClean="0">
              <a:solidFill>
                <a:schemeClr val="tx1"/>
              </a:solidFill>
              <a:latin typeface="+mn-lt"/>
            </a:endParaRPr>
          </a:p>
          <a:p>
            <a:pPr eaLnBrk="1" hangingPunct="1">
              <a:lnSpc>
                <a:spcPct val="100000"/>
              </a:lnSpc>
              <a:buClr>
                <a:schemeClr val="tx1"/>
              </a:buClr>
              <a:buFont typeface="Verdana" charset="0"/>
              <a:buChar char="»"/>
              <a:defRPr/>
            </a:pPr>
            <a:endParaRPr lang="en-GB" sz="400" dirty="0" smtClean="0">
              <a:solidFill>
                <a:schemeClr val="tx1"/>
              </a:solidFill>
              <a:latin typeface="+mn-lt"/>
            </a:endParaRPr>
          </a:p>
          <a:p>
            <a:pPr eaLnBrk="1" hangingPunct="1">
              <a:lnSpc>
                <a:spcPct val="100000"/>
              </a:lnSpc>
              <a:buClr>
                <a:schemeClr val="tx1"/>
              </a:buClr>
              <a:buFont typeface="Verdana" charset="0"/>
              <a:buChar char="»"/>
              <a:defRPr/>
            </a:pPr>
            <a:r>
              <a:rPr lang="en-GB" sz="1200" dirty="0" err="1" smtClean="0">
                <a:solidFill>
                  <a:schemeClr val="tx1"/>
                </a:solidFill>
                <a:latin typeface="+mn-lt"/>
              </a:rPr>
              <a:t>Qualitätsmanagement</a:t>
            </a:r>
            <a:endParaRPr lang="en-GB" sz="1200" dirty="0" smtClean="0">
              <a:solidFill>
                <a:schemeClr val="tx1"/>
              </a:solidFill>
              <a:latin typeface="+mn-lt"/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err="1" smtClean="0">
                <a:solidFill>
                  <a:schemeClr val="tx1"/>
                </a:solidFill>
              </a:rPr>
              <a:t>Massnahmen</a:t>
            </a:r>
            <a:endParaRPr lang="en-GB" sz="1000" dirty="0" smtClean="0">
              <a:solidFill>
                <a:schemeClr val="tx1"/>
              </a:solidFill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smtClean="0">
                <a:solidFill>
                  <a:schemeClr val="tx1"/>
                </a:solidFill>
              </a:rPr>
              <a:t>Testing</a:t>
            </a: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err="1" smtClean="0">
                <a:solidFill>
                  <a:schemeClr val="tx1"/>
                </a:solidFill>
              </a:rPr>
              <a:t>Metriken</a:t>
            </a:r>
            <a:endParaRPr lang="en-GB" sz="1000" dirty="0" smtClean="0">
              <a:solidFill>
                <a:schemeClr val="tx1"/>
              </a:solidFill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smtClean="0">
                <a:solidFill>
                  <a:schemeClr val="tx1"/>
                </a:solidFill>
              </a:rPr>
              <a:t>Usability Test</a:t>
            </a:r>
            <a:r>
              <a:rPr lang="en-GB" sz="800" dirty="0" smtClean="0">
                <a:solidFill>
                  <a:schemeClr val="tx1"/>
                </a:solidFill>
              </a:rPr>
              <a:t/>
            </a:r>
            <a:br>
              <a:rPr lang="en-GB" sz="800" dirty="0" smtClean="0">
                <a:solidFill>
                  <a:schemeClr val="tx1"/>
                </a:solidFill>
              </a:rPr>
            </a:br>
            <a:endParaRPr lang="en-GB" sz="400" dirty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  <a:buClr>
                <a:schemeClr val="tx1"/>
              </a:buClr>
              <a:buFont typeface="Verdana" charset="0"/>
              <a:buChar char="»"/>
              <a:defRPr/>
            </a:pPr>
            <a:r>
              <a:rPr lang="en-GB" sz="1200" dirty="0" err="1" smtClean="0">
                <a:solidFill>
                  <a:schemeClr val="tx1"/>
                </a:solidFill>
              </a:rPr>
              <a:t>Projektmanagement</a:t>
            </a:r>
            <a:endParaRPr lang="en-GB" sz="1200" dirty="0">
              <a:solidFill>
                <a:schemeClr val="tx1"/>
              </a:solidFill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err="1" smtClean="0">
                <a:solidFill>
                  <a:schemeClr val="tx1"/>
                </a:solidFill>
              </a:rPr>
              <a:t>Projektplan</a:t>
            </a:r>
            <a:endParaRPr lang="en-GB" sz="1000" dirty="0" smtClean="0">
              <a:solidFill>
                <a:schemeClr val="tx1"/>
              </a:solidFill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err="1" smtClean="0">
                <a:solidFill>
                  <a:schemeClr val="tx1"/>
                </a:solidFill>
              </a:rPr>
              <a:t>Risiken</a:t>
            </a:r>
            <a:endParaRPr lang="en-GB" sz="1000" dirty="0" smtClean="0">
              <a:solidFill>
                <a:schemeClr val="tx1"/>
              </a:solidFill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err="1" smtClean="0">
                <a:solidFill>
                  <a:schemeClr val="tx1"/>
                </a:solidFill>
              </a:rPr>
              <a:t>Projekttools</a:t>
            </a:r>
            <a:endParaRPr lang="en-GB" sz="1000" dirty="0" smtClean="0">
              <a:solidFill>
                <a:schemeClr val="tx1"/>
              </a:solidFill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err="1" smtClean="0">
                <a:solidFill>
                  <a:schemeClr val="tx1"/>
                </a:solidFill>
              </a:rPr>
              <a:t>Statistiken</a:t>
            </a:r>
            <a:r>
              <a:rPr lang="en-GB" sz="800" dirty="0" smtClean="0">
                <a:solidFill>
                  <a:schemeClr val="tx1"/>
                </a:solidFill>
              </a:rPr>
              <a:t/>
            </a:r>
            <a:br>
              <a:rPr lang="en-GB" sz="800" dirty="0" smtClean="0">
                <a:solidFill>
                  <a:schemeClr val="tx1"/>
                </a:solidFill>
              </a:rPr>
            </a:br>
            <a:endParaRPr lang="en-GB" sz="400" dirty="0" smtClean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  <a:buClr>
                <a:schemeClr val="tx1"/>
              </a:buClr>
              <a:buFont typeface="Verdana" charset="0"/>
              <a:buChar char="»"/>
              <a:defRPr/>
            </a:pPr>
            <a:r>
              <a:rPr lang="en-GB" sz="1200" dirty="0" err="1" smtClean="0">
                <a:solidFill>
                  <a:schemeClr val="tx1"/>
                </a:solidFill>
              </a:rPr>
              <a:t>Rückblick</a:t>
            </a:r>
            <a:endParaRPr lang="en-GB" sz="1200" dirty="0">
              <a:solidFill>
                <a:schemeClr val="tx1"/>
              </a:solidFill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smtClean="0">
                <a:solidFill>
                  <a:schemeClr val="tx1"/>
                </a:solidFill>
              </a:rPr>
              <a:t>Positives</a:t>
            </a:r>
            <a:endParaRPr lang="en-GB" sz="1000" dirty="0">
              <a:solidFill>
                <a:schemeClr val="tx1"/>
              </a:solidFill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smtClean="0">
                <a:solidFill>
                  <a:schemeClr val="tx1"/>
                </a:solidFill>
              </a:rPr>
              <a:t>Negatives</a:t>
            </a:r>
            <a:endParaRPr lang="en-GB" sz="1000" dirty="0" smtClean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69228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2051721" y="188641"/>
            <a:ext cx="6984776" cy="6409010"/>
          </a:xfrm>
          <a:prstGeom prst="rect">
            <a:avLst/>
          </a:prstGeom>
          <a:solidFill>
            <a:srgbClr val="FFFFFF">
              <a:alpha val="80000"/>
            </a:srgbClr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>
              <a:cs typeface="Lucida Sans Unicode" charset="0"/>
            </a:endParaRPr>
          </a:p>
        </p:txBody>
      </p:sp>
      <p:sp>
        <p:nvSpPr>
          <p:cNvPr id="14" name="Text Box 4"/>
          <p:cNvSpPr txBox="1">
            <a:spLocks noChangeArrowheads="1"/>
          </p:cNvSpPr>
          <p:nvPr/>
        </p:nvSpPr>
        <p:spPr bwMode="auto">
          <a:xfrm>
            <a:off x="2189817" y="352424"/>
            <a:ext cx="6769100" cy="371513"/>
          </a:xfrm>
          <a:prstGeom prst="rect">
            <a:avLst/>
          </a:prstGeom>
          <a:solidFill>
            <a:srgbClr val="FFFFFF">
              <a:alpha val="20000"/>
            </a:srgbClr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Lucida Sans Unicode" charset="0"/>
              </a:defRPr>
            </a:lvl1pPr>
            <a:lvl2pPr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2pPr>
            <a:lvl3pPr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3pPr>
            <a:lvl4pPr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4pPr>
            <a:lvl5pPr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5pPr>
            <a:lvl6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6pPr>
            <a:lvl7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7pPr>
            <a:lvl8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8pPr>
            <a:lvl9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9pPr>
          </a:lstStyle>
          <a:p>
            <a:pPr eaLnBrk="1" hangingPunct="1">
              <a:lnSpc>
                <a:spcPct val="100000"/>
              </a:lnSpc>
              <a:buClr>
                <a:srgbClr val="FFFFFF"/>
              </a:buClr>
              <a:defRPr/>
            </a:pPr>
            <a:r>
              <a:rPr lang="en-GB" b="1" dirty="0" smtClean="0"/>
              <a:t>Transactions</a:t>
            </a:r>
          </a:p>
        </p:txBody>
      </p:sp>
      <p:sp>
        <p:nvSpPr>
          <p:cNvPr id="6" name="Textfeld 5"/>
          <p:cNvSpPr txBox="1"/>
          <p:nvPr/>
        </p:nvSpPr>
        <p:spPr>
          <a:xfrm>
            <a:off x="2231232" y="836712"/>
            <a:ext cx="6912768" cy="5293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de-DE" sz="3200" dirty="0" smtClean="0"/>
              <a:t>Jede schreibende Operation</a:t>
            </a:r>
          </a:p>
          <a:p>
            <a:pPr marL="742950" lvl="1" indent="-285750">
              <a:buFont typeface="Arial"/>
              <a:buChar char="•"/>
            </a:pPr>
            <a:r>
              <a:rPr lang="de-DE" sz="3200" dirty="0" err="1" smtClean="0"/>
              <a:t>Serializable</a:t>
            </a:r>
            <a:endParaRPr lang="de-DE" sz="3200" dirty="0" smtClean="0"/>
          </a:p>
          <a:p>
            <a:pPr>
              <a:spcBef>
                <a:spcPts val="1200"/>
              </a:spcBef>
            </a:pPr>
            <a:r>
              <a:rPr lang="de-DE" sz="1200" dirty="0" err="1">
                <a:latin typeface="Consolas"/>
                <a:cs typeface="Consolas"/>
              </a:rPr>
              <a:t>public</a:t>
            </a:r>
            <a:r>
              <a:rPr lang="de-DE" sz="1200" dirty="0">
                <a:latin typeface="Consolas"/>
                <a:cs typeface="Consolas"/>
              </a:rPr>
              <a:t> </a:t>
            </a:r>
            <a:r>
              <a:rPr lang="de-DE" sz="1200" dirty="0" err="1">
                <a:latin typeface="Consolas"/>
                <a:cs typeface="Consolas"/>
              </a:rPr>
              <a:t>ActionResult</a:t>
            </a:r>
            <a:r>
              <a:rPr lang="de-DE" sz="1200" dirty="0">
                <a:latin typeface="Consolas"/>
                <a:cs typeface="Consolas"/>
              </a:rPr>
              <a:t> </a:t>
            </a:r>
            <a:r>
              <a:rPr lang="de-DE" sz="1200" dirty="0" err="1">
                <a:latin typeface="Consolas"/>
                <a:cs typeface="Consolas"/>
              </a:rPr>
              <a:t>transact</a:t>
            </a:r>
            <a:r>
              <a:rPr lang="de-DE" sz="1200" dirty="0">
                <a:latin typeface="Consolas"/>
                <a:cs typeface="Consolas"/>
              </a:rPr>
              <a:t>(</a:t>
            </a:r>
            <a:r>
              <a:rPr lang="de-DE" sz="1200" dirty="0" err="1">
                <a:latin typeface="Consolas"/>
                <a:cs typeface="Consolas"/>
              </a:rPr>
              <a:t>transactionDelegate</a:t>
            </a:r>
            <a:r>
              <a:rPr lang="de-DE" sz="1200" dirty="0">
                <a:latin typeface="Consolas"/>
                <a:cs typeface="Consolas"/>
              </a:rPr>
              <a:t> del)</a:t>
            </a:r>
          </a:p>
          <a:p>
            <a:r>
              <a:rPr lang="de-DE" sz="1200" dirty="0" smtClean="0">
                <a:latin typeface="Consolas"/>
                <a:cs typeface="Consolas"/>
              </a:rPr>
              <a:t>{</a:t>
            </a:r>
            <a:endParaRPr lang="de-DE" sz="1200" dirty="0">
              <a:latin typeface="Consolas"/>
              <a:cs typeface="Consolas"/>
            </a:endParaRPr>
          </a:p>
          <a:p>
            <a:pPr>
              <a:tabLst>
                <a:tab pos="355600" algn="l"/>
              </a:tabLst>
            </a:pPr>
            <a:r>
              <a:rPr lang="de-DE" sz="1200" dirty="0" smtClean="0">
                <a:latin typeface="Consolas"/>
                <a:cs typeface="Consolas"/>
              </a:rPr>
              <a:t>	</a:t>
            </a:r>
            <a:r>
              <a:rPr lang="de-DE" sz="1200" dirty="0" err="1" smtClean="0">
                <a:latin typeface="Consolas"/>
                <a:cs typeface="Consolas"/>
              </a:rPr>
              <a:t>ActionResult</a:t>
            </a:r>
            <a:r>
              <a:rPr lang="de-DE" sz="1200" dirty="0" smtClean="0">
                <a:latin typeface="Consolas"/>
                <a:cs typeface="Consolas"/>
              </a:rPr>
              <a:t> </a:t>
            </a:r>
            <a:r>
              <a:rPr lang="de-DE" sz="1200" dirty="0" err="1">
                <a:latin typeface="Consolas"/>
                <a:cs typeface="Consolas"/>
              </a:rPr>
              <a:t>result</a:t>
            </a:r>
            <a:r>
              <a:rPr lang="de-DE" sz="1200" dirty="0">
                <a:latin typeface="Consolas"/>
                <a:cs typeface="Consolas"/>
              </a:rPr>
              <a:t> = </a:t>
            </a:r>
            <a:r>
              <a:rPr lang="de-DE" sz="1200" dirty="0" err="1">
                <a:latin typeface="Consolas"/>
                <a:cs typeface="Consolas"/>
              </a:rPr>
              <a:t>new</a:t>
            </a:r>
            <a:r>
              <a:rPr lang="de-DE" sz="1200" dirty="0">
                <a:latin typeface="Consolas"/>
                <a:cs typeface="Consolas"/>
              </a:rPr>
              <a:t> </a:t>
            </a:r>
            <a:r>
              <a:rPr lang="de-DE" sz="1200" dirty="0" err="1">
                <a:latin typeface="Consolas"/>
                <a:cs typeface="Consolas"/>
              </a:rPr>
              <a:t>RedirectToRouteResult</a:t>
            </a:r>
            <a:r>
              <a:rPr lang="de-DE" sz="1200" dirty="0" smtClean="0">
                <a:latin typeface="Consolas"/>
                <a:cs typeface="Consolas"/>
              </a:rPr>
              <a:t>(...)</a:t>
            </a:r>
            <a:r>
              <a:rPr lang="de-DE" sz="1200" dirty="0">
                <a:latin typeface="Consolas"/>
                <a:cs typeface="Consolas"/>
              </a:rPr>
              <a:t>;;</a:t>
            </a:r>
          </a:p>
          <a:p>
            <a:pPr>
              <a:tabLst>
                <a:tab pos="355600" algn="l"/>
              </a:tabLst>
            </a:pPr>
            <a:r>
              <a:rPr lang="de-DE" sz="1200" dirty="0" smtClean="0">
                <a:latin typeface="Consolas"/>
                <a:cs typeface="Consolas"/>
              </a:rPr>
              <a:t>	</a:t>
            </a:r>
            <a:r>
              <a:rPr lang="de-DE" sz="1200" dirty="0" err="1" smtClean="0">
                <a:latin typeface="Consolas"/>
                <a:cs typeface="Consolas"/>
              </a:rPr>
              <a:t>try</a:t>
            </a:r>
            <a:endParaRPr lang="de-DE" sz="1200" dirty="0">
              <a:latin typeface="Consolas"/>
              <a:cs typeface="Consolas"/>
            </a:endParaRPr>
          </a:p>
          <a:p>
            <a:pPr>
              <a:tabLst>
                <a:tab pos="355600" algn="l"/>
              </a:tabLst>
            </a:pPr>
            <a:r>
              <a:rPr lang="de-DE" sz="1200" dirty="0" smtClean="0">
                <a:latin typeface="Consolas"/>
                <a:cs typeface="Consolas"/>
              </a:rPr>
              <a:t>	{</a:t>
            </a:r>
            <a:endParaRPr lang="de-DE" sz="1200" dirty="0">
              <a:latin typeface="Consolas"/>
              <a:cs typeface="Consolas"/>
            </a:endParaRPr>
          </a:p>
          <a:p>
            <a:pPr>
              <a:tabLst>
                <a:tab pos="622300" algn="l"/>
              </a:tabLst>
            </a:pPr>
            <a:r>
              <a:rPr lang="de-DE" sz="1200" dirty="0" smtClean="0">
                <a:latin typeface="Consolas"/>
                <a:cs typeface="Consolas"/>
              </a:rPr>
              <a:t>	</a:t>
            </a:r>
            <a:r>
              <a:rPr lang="de-DE" sz="1200" b="1" dirty="0" err="1" smtClean="0">
                <a:latin typeface="Consolas"/>
                <a:cs typeface="Consolas"/>
              </a:rPr>
              <a:t>using</a:t>
            </a:r>
            <a:r>
              <a:rPr lang="de-DE" sz="1200" b="1" dirty="0" smtClean="0">
                <a:latin typeface="Consolas"/>
                <a:cs typeface="Consolas"/>
              </a:rPr>
              <a:t> </a:t>
            </a:r>
            <a:r>
              <a:rPr lang="de-DE" sz="1200" b="1" dirty="0">
                <a:latin typeface="Consolas"/>
                <a:cs typeface="Consolas"/>
              </a:rPr>
              <a:t>(</a:t>
            </a:r>
            <a:r>
              <a:rPr lang="de-DE" sz="1200" b="1" dirty="0" err="1">
                <a:latin typeface="Consolas"/>
                <a:cs typeface="Consolas"/>
              </a:rPr>
              <a:t>TransactionScope</a:t>
            </a:r>
            <a:r>
              <a:rPr lang="de-DE" sz="1200" b="1" dirty="0">
                <a:latin typeface="Consolas"/>
                <a:cs typeface="Consolas"/>
              </a:rPr>
              <a:t> </a:t>
            </a:r>
            <a:r>
              <a:rPr lang="de-DE" sz="1200" b="1" dirty="0" err="1">
                <a:latin typeface="Consolas"/>
                <a:cs typeface="Consolas"/>
              </a:rPr>
              <a:t>scope</a:t>
            </a:r>
            <a:r>
              <a:rPr lang="de-DE" sz="1200" b="1" dirty="0">
                <a:latin typeface="Consolas"/>
                <a:cs typeface="Consolas"/>
              </a:rPr>
              <a:t> = </a:t>
            </a:r>
            <a:r>
              <a:rPr lang="de-DE" sz="1200" b="1" dirty="0" err="1">
                <a:latin typeface="Consolas"/>
                <a:cs typeface="Consolas"/>
              </a:rPr>
              <a:t>new</a:t>
            </a:r>
            <a:r>
              <a:rPr lang="de-DE" sz="1200" b="1" dirty="0">
                <a:latin typeface="Consolas"/>
                <a:cs typeface="Consolas"/>
              </a:rPr>
              <a:t> </a:t>
            </a:r>
            <a:r>
              <a:rPr lang="de-DE" sz="1200" b="1" dirty="0" err="1">
                <a:latin typeface="Consolas"/>
                <a:cs typeface="Consolas"/>
              </a:rPr>
              <a:t>TransactionScope</a:t>
            </a:r>
            <a:r>
              <a:rPr lang="de-DE" sz="1200" b="1" dirty="0">
                <a:latin typeface="Consolas"/>
                <a:cs typeface="Consolas"/>
              </a:rPr>
              <a:t>())</a:t>
            </a:r>
          </a:p>
          <a:p>
            <a:pPr>
              <a:tabLst>
                <a:tab pos="622300" algn="l"/>
              </a:tabLst>
            </a:pPr>
            <a:r>
              <a:rPr lang="de-DE" sz="1200" dirty="0">
                <a:latin typeface="Consolas"/>
                <a:cs typeface="Consolas"/>
              </a:rPr>
              <a:t>	</a:t>
            </a:r>
            <a:r>
              <a:rPr lang="de-DE" sz="1200" b="1" dirty="0" smtClean="0">
                <a:latin typeface="Consolas"/>
                <a:cs typeface="Consolas"/>
              </a:rPr>
              <a:t>{</a:t>
            </a:r>
            <a:endParaRPr lang="de-DE" sz="1200" b="1" dirty="0">
              <a:latin typeface="Consolas"/>
              <a:cs typeface="Consolas"/>
            </a:endParaRPr>
          </a:p>
          <a:p>
            <a:pPr>
              <a:tabLst>
                <a:tab pos="812800" algn="l"/>
              </a:tabLst>
            </a:pPr>
            <a:r>
              <a:rPr lang="it-IT" sz="1200" dirty="0">
                <a:latin typeface="Consolas"/>
                <a:cs typeface="Consolas"/>
              </a:rPr>
              <a:t>	</a:t>
            </a:r>
            <a:r>
              <a:rPr lang="it-IT" sz="1200" b="1" dirty="0" err="1" smtClean="0">
                <a:latin typeface="Consolas"/>
                <a:cs typeface="Consolas"/>
              </a:rPr>
              <a:t>result</a:t>
            </a:r>
            <a:r>
              <a:rPr lang="it-IT" sz="1200" b="1" dirty="0" smtClean="0">
                <a:latin typeface="Consolas"/>
                <a:cs typeface="Consolas"/>
              </a:rPr>
              <a:t> </a:t>
            </a:r>
            <a:r>
              <a:rPr lang="it-IT" sz="1200" b="1" dirty="0">
                <a:latin typeface="Consolas"/>
                <a:cs typeface="Consolas"/>
              </a:rPr>
              <a:t>= del();</a:t>
            </a:r>
          </a:p>
          <a:p>
            <a:pPr>
              <a:tabLst>
                <a:tab pos="812800" algn="l"/>
              </a:tabLst>
            </a:pPr>
            <a:r>
              <a:rPr lang="ro-RO" sz="1200" dirty="0">
                <a:latin typeface="Consolas"/>
                <a:cs typeface="Consolas"/>
              </a:rPr>
              <a:t>	</a:t>
            </a:r>
            <a:r>
              <a:rPr lang="ro-RO" sz="1200" b="1" dirty="0" smtClean="0">
                <a:latin typeface="Consolas"/>
                <a:cs typeface="Consolas"/>
              </a:rPr>
              <a:t>scope.Complete</a:t>
            </a:r>
            <a:r>
              <a:rPr lang="ro-RO" sz="1200" b="1" dirty="0">
                <a:latin typeface="Consolas"/>
                <a:cs typeface="Consolas"/>
              </a:rPr>
              <a:t>();</a:t>
            </a:r>
          </a:p>
          <a:p>
            <a:pPr>
              <a:tabLst>
                <a:tab pos="622300" algn="l"/>
              </a:tabLst>
            </a:pPr>
            <a:r>
              <a:rPr lang="ro-RO" sz="1200" dirty="0">
                <a:latin typeface="Consolas"/>
                <a:cs typeface="Consolas"/>
              </a:rPr>
              <a:t>	</a:t>
            </a:r>
            <a:r>
              <a:rPr lang="ro-RO" sz="1200" b="1" dirty="0" smtClean="0">
                <a:latin typeface="Consolas"/>
                <a:cs typeface="Consolas"/>
              </a:rPr>
              <a:t>}</a:t>
            </a:r>
            <a:endParaRPr lang="ro-RO" sz="1200" b="1" dirty="0">
              <a:latin typeface="Consolas"/>
              <a:cs typeface="Consolas"/>
            </a:endParaRPr>
          </a:p>
          <a:p>
            <a:pPr>
              <a:tabLst>
                <a:tab pos="355600" algn="l"/>
              </a:tabLst>
            </a:pPr>
            <a:r>
              <a:rPr lang="ro-RO" sz="1200" dirty="0" smtClean="0">
                <a:latin typeface="Consolas"/>
                <a:cs typeface="Consolas"/>
              </a:rPr>
              <a:t>	}</a:t>
            </a:r>
            <a:endParaRPr lang="ro-RO" sz="1200" dirty="0">
              <a:latin typeface="Consolas"/>
              <a:cs typeface="Consolas"/>
            </a:endParaRPr>
          </a:p>
          <a:p>
            <a:pPr>
              <a:tabLst>
                <a:tab pos="355600" algn="l"/>
              </a:tabLst>
            </a:pPr>
            <a:r>
              <a:rPr lang="ro-RO" sz="1200" dirty="0" smtClean="0">
                <a:latin typeface="Consolas"/>
                <a:cs typeface="Consolas"/>
              </a:rPr>
              <a:t>	catch </a:t>
            </a:r>
            <a:r>
              <a:rPr lang="ro-RO" sz="1200" dirty="0">
                <a:latin typeface="Consolas"/>
                <a:cs typeface="Consolas"/>
              </a:rPr>
              <a:t>(TransactionAbortedException ex)</a:t>
            </a:r>
          </a:p>
          <a:p>
            <a:pPr>
              <a:tabLst>
                <a:tab pos="355600" algn="l"/>
              </a:tabLst>
            </a:pPr>
            <a:r>
              <a:rPr lang="ro-RO" sz="1200" dirty="0" smtClean="0">
                <a:latin typeface="Consolas"/>
                <a:cs typeface="Consolas"/>
              </a:rPr>
              <a:t>	{</a:t>
            </a:r>
            <a:endParaRPr lang="ro-RO" sz="1200" dirty="0">
              <a:latin typeface="Consolas"/>
              <a:cs typeface="Consolas"/>
            </a:endParaRPr>
          </a:p>
          <a:p>
            <a:pPr>
              <a:tabLst>
                <a:tab pos="622300" algn="l"/>
              </a:tabLst>
            </a:pPr>
            <a:r>
              <a:rPr lang="ro-RO" sz="1200" dirty="0" smtClean="0">
                <a:latin typeface="Consolas"/>
                <a:cs typeface="Consolas"/>
              </a:rPr>
              <a:t>	return </a:t>
            </a:r>
            <a:r>
              <a:rPr lang="ro-RO" sz="1200" dirty="0">
                <a:latin typeface="Consolas"/>
                <a:cs typeface="Consolas"/>
              </a:rPr>
              <a:t>new RedirectToRouteResult(new RouteValueDictionary(new { action = </a:t>
            </a:r>
            <a:r>
              <a:rPr lang="ro-RO" sz="1200" dirty="0" smtClean="0">
                <a:latin typeface="Consolas"/>
                <a:cs typeface="Consolas"/>
              </a:rPr>
              <a:t>	"</a:t>
            </a:r>
            <a:r>
              <a:rPr lang="ro-RO" sz="1200" dirty="0">
                <a:latin typeface="Consolas"/>
                <a:cs typeface="Consolas"/>
              </a:rPr>
              <a:t>Index", Error = "Transaction aborted " + ex.Message }));</a:t>
            </a:r>
          </a:p>
          <a:p>
            <a:pPr>
              <a:tabLst>
                <a:tab pos="355600" algn="l"/>
              </a:tabLst>
            </a:pPr>
            <a:r>
              <a:rPr lang="ro-RO" sz="1200" dirty="0" smtClean="0">
                <a:latin typeface="Consolas"/>
                <a:cs typeface="Consolas"/>
              </a:rPr>
              <a:t>	}</a:t>
            </a:r>
            <a:endParaRPr lang="ro-RO" sz="1200" dirty="0">
              <a:latin typeface="Consolas"/>
              <a:cs typeface="Consolas"/>
            </a:endParaRPr>
          </a:p>
          <a:p>
            <a:pPr>
              <a:tabLst>
                <a:tab pos="355600" algn="l"/>
              </a:tabLst>
            </a:pPr>
            <a:r>
              <a:rPr lang="ro-RO" sz="1200" dirty="0" smtClean="0">
                <a:latin typeface="Consolas"/>
                <a:cs typeface="Consolas"/>
              </a:rPr>
              <a:t>	catch </a:t>
            </a:r>
            <a:r>
              <a:rPr lang="ro-RO" sz="1200" dirty="0">
                <a:latin typeface="Consolas"/>
                <a:cs typeface="Consolas"/>
              </a:rPr>
              <a:t>(ApplicationException ex)</a:t>
            </a:r>
          </a:p>
          <a:p>
            <a:pPr>
              <a:tabLst>
                <a:tab pos="355600" algn="l"/>
              </a:tabLst>
            </a:pPr>
            <a:r>
              <a:rPr lang="ro-RO" sz="1200" dirty="0" smtClean="0">
                <a:latin typeface="Consolas"/>
                <a:cs typeface="Consolas"/>
              </a:rPr>
              <a:t>	{</a:t>
            </a:r>
            <a:endParaRPr lang="ro-RO" sz="1200" dirty="0">
              <a:latin typeface="Consolas"/>
              <a:cs typeface="Consolas"/>
            </a:endParaRPr>
          </a:p>
          <a:p>
            <a:pPr>
              <a:tabLst>
                <a:tab pos="622300" algn="l"/>
              </a:tabLst>
            </a:pPr>
            <a:r>
              <a:rPr lang="ro-RO" sz="1200" dirty="0" smtClean="0">
                <a:latin typeface="Consolas"/>
                <a:cs typeface="Consolas"/>
              </a:rPr>
              <a:t>	return </a:t>
            </a:r>
            <a:r>
              <a:rPr lang="ro-RO" sz="1200" dirty="0">
                <a:latin typeface="Consolas"/>
                <a:cs typeface="Consolas"/>
              </a:rPr>
              <a:t>new RedirectToRouteResult(new RouteValueDictionary</a:t>
            </a:r>
            <a:r>
              <a:rPr lang="ro-RO" sz="1200" dirty="0" smtClean="0">
                <a:latin typeface="Consolas"/>
                <a:cs typeface="Consolas"/>
              </a:rPr>
              <a:t>(...)</a:t>
            </a:r>
            <a:r>
              <a:rPr lang="ro-RO" sz="1200" dirty="0">
                <a:latin typeface="Consolas"/>
                <a:cs typeface="Consolas"/>
              </a:rPr>
              <a:t>;</a:t>
            </a:r>
          </a:p>
          <a:p>
            <a:pPr>
              <a:tabLst>
                <a:tab pos="355600" algn="l"/>
              </a:tabLst>
            </a:pPr>
            <a:r>
              <a:rPr lang="ro-RO" sz="1200" dirty="0" smtClean="0">
                <a:latin typeface="Consolas"/>
                <a:cs typeface="Consolas"/>
              </a:rPr>
              <a:t>	}</a:t>
            </a:r>
            <a:endParaRPr lang="ro-RO" sz="1200" dirty="0">
              <a:latin typeface="Consolas"/>
              <a:cs typeface="Consolas"/>
            </a:endParaRPr>
          </a:p>
          <a:p>
            <a:pPr>
              <a:tabLst>
                <a:tab pos="355600" algn="l"/>
              </a:tabLst>
            </a:pPr>
            <a:r>
              <a:rPr lang="is-IS" sz="1200" dirty="0" smtClean="0">
                <a:latin typeface="Consolas"/>
                <a:cs typeface="Consolas"/>
              </a:rPr>
              <a:t>	return </a:t>
            </a:r>
            <a:r>
              <a:rPr lang="is-IS" sz="1200" dirty="0">
                <a:latin typeface="Consolas"/>
                <a:cs typeface="Consolas"/>
              </a:rPr>
              <a:t>result;</a:t>
            </a:r>
          </a:p>
          <a:p>
            <a:r>
              <a:rPr lang="is-IS" sz="1200" dirty="0" smtClean="0">
                <a:latin typeface="Consolas"/>
                <a:cs typeface="Consolas"/>
              </a:rPr>
              <a:t>}</a:t>
            </a:r>
            <a:endParaRPr lang="de-DE" sz="1200" dirty="0">
              <a:latin typeface="Consolas"/>
              <a:cs typeface="Consolas"/>
            </a:endParaRPr>
          </a:p>
        </p:txBody>
      </p:sp>
      <p:sp>
        <p:nvSpPr>
          <p:cNvPr id="7" name="Text Box 2"/>
          <p:cNvSpPr txBox="1">
            <a:spLocks noChangeArrowheads="1"/>
          </p:cNvSpPr>
          <p:nvPr/>
        </p:nvSpPr>
        <p:spPr bwMode="auto">
          <a:xfrm>
            <a:off x="179388" y="1117600"/>
            <a:ext cx="1800324" cy="46502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Lucida Sans Unicode" charset="0"/>
              </a:defRPr>
            </a:lvl1pPr>
            <a:lvl2pPr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2pPr>
            <a:lvl3pPr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3pPr>
            <a:lvl4pPr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4pPr>
            <a:lvl5pPr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5pPr>
            <a:lvl6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6pPr>
            <a:lvl7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7pPr>
            <a:lvl8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8pPr>
            <a:lvl9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9pPr>
          </a:lstStyle>
          <a:p>
            <a:pPr eaLnBrk="1" hangingPunct="1">
              <a:lnSpc>
                <a:spcPct val="100000"/>
              </a:lnSpc>
              <a:buClr>
                <a:schemeClr val="tx1"/>
              </a:buClr>
              <a:buFont typeface="Verdana" charset="0"/>
              <a:buChar char="»"/>
              <a:defRPr/>
            </a:pPr>
            <a:r>
              <a:rPr lang="en-GB" sz="1200" b="1" dirty="0" smtClean="0">
                <a:solidFill>
                  <a:schemeClr val="tx1"/>
                </a:solidFill>
                <a:latin typeface="+mn-lt"/>
              </a:rPr>
              <a:t> </a:t>
            </a:r>
            <a:r>
              <a:rPr lang="en-GB" sz="1200" dirty="0" smtClean="0">
                <a:solidFill>
                  <a:schemeClr val="tx1"/>
                </a:solidFill>
                <a:latin typeface="+mn-lt"/>
              </a:rPr>
              <a:t>Was </a:t>
            </a:r>
            <a:r>
              <a:rPr lang="en-GB" sz="1200" dirty="0" err="1" smtClean="0">
                <a:solidFill>
                  <a:schemeClr val="tx1"/>
                </a:solidFill>
                <a:latin typeface="+mn-lt"/>
              </a:rPr>
              <a:t>ist</a:t>
            </a:r>
            <a:r>
              <a:rPr lang="en-GB" sz="1200" dirty="0" smtClean="0">
                <a:solidFill>
                  <a:schemeClr val="tx1"/>
                </a:solidFill>
                <a:latin typeface="+mn-lt"/>
              </a:rPr>
              <a:t> wt4u?</a:t>
            </a:r>
          </a:p>
          <a:p>
            <a:pPr eaLnBrk="1" hangingPunct="1">
              <a:lnSpc>
                <a:spcPct val="100000"/>
              </a:lnSpc>
              <a:buClr>
                <a:schemeClr val="tx1"/>
              </a:buClr>
              <a:buFont typeface="Verdana" charset="0"/>
              <a:buNone/>
              <a:defRPr/>
            </a:pPr>
            <a:endParaRPr lang="en-GB" sz="400" b="1" dirty="0" smtClean="0">
              <a:solidFill>
                <a:schemeClr val="tx1"/>
              </a:solidFill>
              <a:latin typeface="+mn-lt"/>
            </a:endParaRPr>
          </a:p>
          <a:p>
            <a:pPr eaLnBrk="1" hangingPunct="1">
              <a:lnSpc>
                <a:spcPct val="100000"/>
              </a:lnSpc>
              <a:buClr>
                <a:schemeClr val="tx1"/>
              </a:buClr>
              <a:buFont typeface="Verdana" charset="0"/>
              <a:buChar char="»"/>
              <a:defRPr/>
            </a:pPr>
            <a:r>
              <a:rPr lang="en-GB" sz="1200" dirty="0" smtClean="0">
                <a:solidFill>
                  <a:schemeClr val="tx1"/>
                </a:solidFill>
                <a:latin typeface="+mn-lt"/>
              </a:rPr>
              <a:t> Demo</a:t>
            </a:r>
          </a:p>
          <a:p>
            <a:pPr eaLnBrk="1" hangingPunct="1">
              <a:lnSpc>
                <a:spcPct val="100000"/>
              </a:lnSpc>
              <a:buClr>
                <a:schemeClr val="tx1"/>
              </a:buClr>
              <a:buFont typeface="Verdana" charset="0"/>
              <a:buNone/>
              <a:defRPr/>
            </a:pPr>
            <a:r>
              <a:rPr lang="en-GB" sz="400" dirty="0" smtClean="0">
                <a:solidFill>
                  <a:schemeClr val="tx1"/>
                </a:solidFill>
                <a:latin typeface="+mn-lt"/>
              </a:rPr>
              <a:t> </a:t>
            </a:r>
          </a:p>
          <a:p>
            <a:pPr eaLnBrk="1" hangingPunct="1">
              <a:lnSpc>
                <a:spcPct val="100000"/>
              </a:lnSpc>
              <a:buClr>
                <a:schemeClr val="tx1"/>
              </a:buClr>
              <a:buFont typeface="Verdana" charset="0"/>
              <a:buChar char="»"/>
              <a:defRPr/>
            </a:pPr>
            <a:r>
              <a:rPr lang="en-GB" sz="1200" dirty="0" smtClean="0">
                <a:solidFill>
                  <a:schemeClr val="tx1"/>
                </a:solidFill>
                <a:latin typeface="+mn-lt"/>
              </a:rPr>
              <a:t> </a:t>
            </a:r>
            <a:r>
              <a:rPr lang="en-GB" sz="1200" dirty="0" err="1" smtClean="0">
                <a:solidFill>
                  <a:schemeClr val="tx1"/>
                </a:solidFill>
                <a:latin typeface="+mn-lt"/>
              </a:rPr>
              <a:t>Architektur</a:t>
            </a:r>
            <a:endParaRPr lang="en-GB" sz="1200" dirty="0" smtClean="0">
              <a:solidFill>
                <a:schemeClr val="tx1"/>
              </a:solidFill>
              <a:latin typeface="+mn-lt"/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err="1" smtClean="0">
                <a:solidFill>
                  <a:schemeClr val="tx1"/>
                </a:solidFill>
                <a:latin typeface="+mn-lt"/>
              </a:rPr>
              <a:t>Systemübersicht</a:t>
            </a:r>
            <a:endParaRPr lang="en-GB" sz="1000" dirty="0" smtClean="0">
              <a:solidFill>
                <a:schemeClr val="tx1"/>
              </a:solidFill>
              <a:latin typeface="+mn-lt"/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err="1" smtClean="0">
                <a:solidFill>
                  <a:schemeClr val="tx1"/>
                </a:solidFill>
                <a:latin typeface="+mn-lt"/>
              </a:rPr>
              <a:t>Technologien</a:t>
            </a:r>
            <a:endParaRPr lang="en-GB" sz="1000" dirty="0" smtClean="0">
              <a:solidFill>
                <a:schemeClr val="tx1"/>
              </a:solidFill>
              <a:latin typeface="+mn-lt"/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smtClean="0">
                <a:solidFill>
                  <a:schemeClr val="tx1"/>
                </a:solidFill>
                <a:latin typeface="+mn-lt"/>
              </a:rPr>
              <a:t>Server</a:t>
            </a: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smtClean="0">
                <a:solidFill>
                  <a:schemeClr val="tx1"/>
                </a:solidFill>
                <a:latin typeface="+mn-lt"/>
              </a:rPr>
              <a:t>UML-</a:t>
            </a:r>
            <a:r>
              <a:rPr lang="en-GB" sz="1000" dirty="0" err="1" smtClean="0">
                <a:solidFill>
                  <a:schemeClr val="tx1"/>
                </a:solidFill>
                <a:latin typeface="+mn-lt"/>
              </a:rPr>
              <a:t>Diagramme</a:t>
            </a:r>
            <a:endParaRPr lang="en-GB" sz="1000" dirty="0" smtClean="0">
              <a:solidFill>
                <a:schemeClr val="tx1"/>
              </a:solidFill>
              <a:latin typeface="+mn-lt"/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smtClean="0">
                <a:solidFill>
                  <a:schemeClr val="tx1"/>
                </a:solidFill>
                <a:latin typeface="+mn-lt"/>
              </a:rPr>
              <a:t>Implementation MVC</a:t>
            </a: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err="1" smtClean="0">
                <a:solidFill>
                  <a:schemeClr val="tx1"/>
                </a:solidFill>
                <a:latin typeface="+mn-lt"/>
              </a:rPr>
              <a:t>BusinessLogic</a:t>
            </a:r>
            <a:endParaRPr lang="en-GB" sz="1000" dirty="0" smtClean="0">
              <a:solidFill>
                <a:schemeClr val="tx1"/>
              </a:solidFill>
              <a:latin typeface="+mn-lt"/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smtClean="0">
                <a:solidFill>
                  <a:schemeClr val="tx1"/>
                </a:solidFill>
                <a:latin typeface="+mn-lt"/>
              </a:rPr>
              <a:t>GET-Request</a:t>
            </a: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smtClean="0">
                <a:solidFill>
                  <a:schemeClr val="tx1"/>
                </a:solidFill>
                <a:latin typeface="+mn-lt"/>
              </a:rPr>
              <a:t>Exception Handling</a:t>
            </a: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err="1" smtClean="0">
                <a:solidFill>
                  <a:schemeClr val="tx1"/>
                </a:solidFill>
                <a:latin typeface="+mn-lt"/>
              </a:rPr>
              <a:t>Benutzerverwaltung</a:t>
            </a:r>
            <a:endParaRPr lang="en-GB" sz="1000" dirty="0" smtClean="0">
              <a:solidFill>
                <a:schemeClr val="tx1"/>
              </a:solidFill>
              <a:latin typeface="+mn-lt"/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smtClean="0">
                <a:solidFill>
                  <a:schemeClr val="tx1"/>
                </a:solidFill>
                <a:latin typeface="+mn-lt"/>
              </a:rPr>
              <a:t>Security</a:t>
            </a: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b="1" dirty="0" smtClean="0">
                <a:solidFill>
                  <a:srgbClr val="FF0000"/>
                </a:solidFill>
                <a:latin typeface="+mn-lt"/>
              </a:rPr>
              <a:t>Transactions</a:t>
            </a: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err="1" smtClean="0">
                <a:solidFill>
                  <a:schemeClr val="tx1"/>
                </a:solidFill>
                <a:latin typeface="+mn-lt"/>
              </a:rPr>
              <a:t>Javascript</a:t>
            </a:r>
            <a:endParaRPr lang="en-GB" sz="1000" dirty="0" smtClean="0">
              <a:solidFill>
                <a:schemeClr val="tx1"/>
              </a:solidFill>
              <a:latin typeface="+mn-lt"/>
            </a:endParaRPr>
          </a:p>
          <a:p>
            <a:pPr eaLnBrk="1" hangingPunct="1">
              <a:lnSpc>
                <a:spcPct val="100000"/>
              </a:lnSpc>
              <a:buClr>
                <a:schemeClr val="tx1"/>
              </a:buClr>
              <a:buFont typeface="Verdana" charset="0"/>
              <a:buChar char="»"/>
              <a:defRPr/>
            </a:pPr>
            <a:endParaRPr lang="en-GB" sz="400" dirty="0" smtClean="0">
              <a:solidFill>
                <a:schemeClr val="tx1"/>
              </a:solidFill>
              <a:latin typeface="+mn-lt"/>
            </a:endParaRPr>
          </a:p>
          <a:p>
            <a:pPr eaLnBrk="1" hangingPunct="1">
              <a:lnSpc>
                <a:spcPct val="100000"/>
              </a:lnSpc>
              <a:buClr>
                <a:schemeClr val="tx1"/>
              </a:buClr>
              <a:buFont typeface="Verdana" charset="0"/>
              <a:buChar char="»"/>
              <a:defRPr/>
            </a:pPr>
            <a:r>
              <a:rPr lang="en-GB" sz="1200" dirty="0" err="1" smtClean="0">
                <a:solidFill>
                  <a:schemeClr val="tx1"/>
                </a:solidFill>
                <a:latin typeface="+mn-lt"/>
              </a:rPr>
              <a:t>Qualitätsmanagement</a:t>
            </a:r>
            <a:endParaRPr lang="en-GB" sz="1200" dirty="0" smtClean="0">
              <a:solidFill>
                <a:schemeClr val="tx1"/>
              </a:solidFill>
              <a:latin typeface="+mn-lt"/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err="1" smtClean="0">
                <a:solidFill>
                  <a:schemeClr val="tx1"/>
                </a:solidFill>
              </a:rPr>
              <a:t>Massnahmen</a:t>
            </a:r>
            <a:endParaRPr lang="en-GB" sz="1000" dirty="0" smtClean="0">
              <a:solidFill>
                <a:schemeClr val="tx1"/>
              </a:solidFill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smtClean="0">
                <a:solidFill>
                  <a:schemeClr val="tx1"/>
                </a:solidFill>
              </a:rPr>
              <a:t>Testing</a:t>
            </a: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err="1" smtClean="0">
                <a:solidFill>
                  <a:schemeClr val="tx1"/>
                </a:solidFill>
              </a:rPr>
              <a:t>Metriken</a:t>
            </a:r>
            <a:endParaRPr lang="en-GB" sz="1000" dirty="0" smtClean="0">
              <a:solidFill>
                <a:schemeClr val="tx1"/>
              </a:solidFill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smtClean="0">
                <a:solidFill>
                  <a:schemeClr val="tx1"/>
                </a:solidFill>
              </a:rPr>
              <a:t>Usability Test</a:t>
            </a:r>
            <a:r>
              <a:rPr lang="en-GB" sz="800" dirty="0" smtClean="0">
                <a:solidFill>
                  <a:schemeClr val="tx1"/>
                </a:solidFill>
              </a:rPr>
              <a:t/>
            </a:r>
            <a:br>
              <a:rPr lang="en-GB" sz="800" dirty="0" smtClean="0">
                <a:solidFill>
                  <a:schemeClr val="tx1"/>
                </a:solidFill>
              </a:rPr>
            </a:br>
            <a:endParaRPr lang="en-GB" sz="400" dirty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  <a:buClr>
                <a:schemeClr val="tx1"/>
              </a:buClr>
              <a:buFont typeface="Verdana" charset="0"/>
              <a:buChar char="»"/>
              <a:defRPr/>
            </a:pPr>
            <a:r>
              <a:rPr lang="en-GB" sz="1200" dirty="0" err="1" smtClean="0">
                <a:solidFill>
                  <a:schemeClr val="tx1"/>
                </a:solidFill>
              </a:rPr>
              <a:t>Projektmanagement</a:t>
            </a:r>
            <a:endParaRPr lang="en-GB" sz="1200" dirty="0">
              <a:solidFill>
                <a:schemeClr val="tx1"/>
              </a:solidFill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err="1" smtClean="0">
                <a:solidFill>
                  <a:schemeClr val="tx1"/>
                </a:solidFill>
              </a:rPr>
              <a:t>Projektplan</a:t>
            </a:r>
            <a:endParaRPr lang="en-GB" sz="1000" dirty="0" smtClean="0">
              <a:solidFill>
                <a:schemeClr val="tx1"/>
              </a:solidFill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err="1" smtClean="0">
                <a:solidFill>
                  <a:schemeClr val="tx1"/>
                </a:solidFill>
              </a:rPr>
              <a:t>Risiken</a:t>
            </a:r>
            <a:endParaRPr lang="en-GB" sz="1000" dirty="0" smtClean="0">
              <a:solidFill>
                <a:schemeClr val="tx1"/>
              </a:solidFill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err="1" smtClean="0">
                <a:solidFill>
                  <a:schemeClr val="tx1"/>
                </a:solidFill>
              </a:rPr>
              <a:t>Projekttools</a:t>
            </a:r>
            <a:endParaRPr lang="en-GB" sz="1000" dirty="0" smtClean="0">
              <a:solidFill>
                <a:schemeClr val="tx1"/>
              </a:solidFill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err="1" smtClean="0">
                <a:solidFill>
                  <a:schemeClr val="tx1"/>
                </a:solidFill>
              </a:rPr>
              <a:t>Statistiken</a:t>
            </a:r>
            <a:r>
              <a:rPr lang="en-GB" sz="800" dirty="0" smtClean="0">
                <a:solidFill>
                  <a:schemeClr val="tx1"/>
                </a:solidFill>
              </a:rPr>
              <a:t/>
            </a:r>
            <a:br>
              <a:rPr lang="en-GB" sz="800" dirty="0" smtClean="0">
                <a:solidFill>
                  <a:schemeClr val="tx1"/>
                </a:solidFill>
              </a:rPr>
            </a:br>
            <a:endParaRPr lang="en-GB" sz="400" dirty="0" smtClean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  <a:buClr>
                <a:schemeClr val="tx1"/>
              </a:buClr>
              <a:buFont typeface="Verdana" charset="0"/>
              <a:buChar char="»"/>
              <a:defRPr/>
            </a:pPr>
            <a:r>
              <a:rPr lang="en-GB" sz="1200" dirty="0" err="1" smtClean="0">
                <a:solidFill>
                  <a:schemeClr val="tx1"/>
                </a:solidFill>
              </a:rPr>
              <a:t>Rückblick</a:t>
            </a:r>
            <a:endParaRPr lang="en-GB" sz="1200" dirty="0">
              <a:solidFill>
                <a:schemeClr val="tx1"/>
              </a:solidFill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smtClean="0">
                <a:solidFill>
                  <a:schemeClr val="tx1"/>
                </a:solidFill>
              </a:rPr>
              <a:t>Positives</a:t>
            </a:r>
            <a:endParaRPr lang="en-GB" sz="1000" dirty="0">
              <a:solidFill>
                <a:schemeClr val="tx1"/>
              </a:solidFill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smtClean="0">
                <a:solidFill>
                  <a:schemeClr val="tx1"/>
                </a:solidFill>
              </a:rPr>
              <a:t>Negatives</a:t>
            </a:r>
            <a:endParaRPr lang="en-GB" sz="1000" dirty="0" smtClean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21549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3">
            <a:alphaModFix amt="52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/>
          <p:cNvSpPr txBox="1"/>
          <p:nvPr/>
        </p:nvSpPr>
        <p:spPr>
          <a:xfrm>
            <a:off x="611560" y="441439"/>
            <a:ext cx="6912768" cy="455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400" b="1" dirty="0" smtClean="0">
                <a:solidFill>
                  <a:srgbClr val="E71200"/>
                </a:solidFill>
              </a:rPr>
              <a:t>Inhalt</a:t>
            </a:r>
          </a:p>
          <a:p>
            <a:endParaRPr lang="de-DE" dirty="0"/>
          </a:p>
          <a:p>
            <a:pPr marL="285750" indent="-285750">
              <a:buFont typeface="Arial"/>
              <a:buChar char="•"/>
            </a:pPr>
            <a:r>
              <a:rPr lang="de-DE" sz="2000" dirty="0" smtClean="0"/>
              <a:t>Was ist wt4u?</a:t>
            </a:r>
          </a:p>
          <a:p>
            <a:pPr marL="285750" indent="-285750">
              <a:buFont typeface="Arial"/>
              <a:buChar char="•"/>
            </a:pPr>
            <a:r>
              <a:rPr lang="de-DE" sz="2000" dirty="0" smtClean="0"/>
              <a:t>Demo</a:t>
            </a:r>
          </a:p>
          <a:p>
            <a:pPr marL="285750" indent="-285750">
              <a:buFont typeface="Arial"/>
              <a:buChar char="•"/>
            </a:pPr>
            <a:r>
              <a:rPr lang="de-DE" sz="2000" dirty="0" smtClean="0"/>
              <a:t>Architektur</a:t>
            </a:r>
          </a:p>
          <a:p>
            <a:pPr marL="742950" lvl="1" indent="-285750">
              <a:buFont typeface="Arial"/>
              <a:buChar char="•"/>
            </a:pPr>
            <a:r>
              <a:rPr lang="de-DE" sz="1400" dirty="0" smtClean="0"/>
              <a:t>Systemübersicht</a:t>
            </a:r>
          </a:p>
          <a:p>
            <a:pPr marL="742950" lvl="1" indent="-285750">
              <a:buFont typeface="Arial"/>
              <a:buChar char="•"/>
            </a:pPr>
            <a:r>
              <a:rPr lang="de-DE" sz="1400" dirty="0" smtClean="0"/>
              <a:t>Technologien</a:t>
            </a:r>
          </a:p>
          <a:p>
            <a:pPr marL="742950" lvl="1" indent="-285750">
              <a:buFont typeface="Arial"/>
              <a:buChar char="•"/>
            </a:pPr>
            <a:r>
              <a:rPr lang="de-DE" sz="1400" dirty="0" smtClean="0"/>
              <a:t>Server</a:t>
            </a:r>
          </a:p>
          <a:p>
            <a:pPr marL="742950" lvl="1" indent="-285750">
              <a:buFont typeface="Arial"/>
              <a:buChar char="•"/>
            </a:pPr>
            <a:r>
              <a:rPr lang="de-DE" sz="1400" dirty="0" smtClean="0"/>
              <a:t>Architekturdiagramme</a:t>
            </a:r>
          </a:p>
          <a:p>
            <a:pPr marL="742950" lvl="1" indent="-285750">
              <a:buFont typeface="Arial"/>
              <a:buChar char="•"/>
            </a:pPr>
            <a:r>
              <a:rPr lang="de-DE" sz="1400" dirty="0" smtClean="0"/>
              <a:t>Implementationen MVC</a:t>
            </a:r>
          </a:p>
          <a:p>
            <a:pPr marL="742950" lvl="1" indent="-285750">
              <a:buFont typeface="Arial"/>
              <a:buChar char="•"/>
            </a:pPr>
            <a:r>
              <a:rPr lang="de-DE" sz="1400" dirty="0" smtClean="0"/>
              <a:t>BusinessAccess</a:t>
            </a:r>
          </a:p>
          <a:p>
            <a:pPr marL="742950" lvl="1" indent="-285750">
              <a:buFont typeface="Arial"/>
              <a:buChar char="•"/>
            </a:pPr>
            <a:r>
              <a:rPr lang="de-DE" sz="1400" dirty="0" smtClean="0"/>
              <a:t>GET-Request</a:t>
            </a:r>
          </a:p>
          <a:p>
            <a:pPr marL="742950" lvl="1" indent="-285750">
              <a:buFont typeface="Arial"/>
              <a:buChar char="•"/>
            </a:pPr>
            <a:r>
              <a:rPr lang="de-DE" sz="1400" dirty="0" smtClean="0"/>
              <a:t>Exception Handling</a:t>
            </a:r>
          </a:p>
          <a:p>
            <a:pPr marL="742950" lvl="1" indent="-285750">
              <a:buFont typeface="Arial"/>
              <a:buChar char="•"/>
            </a:pPr>
            <a:r>
              <a:rPr lang="de-DE" sz="1400" dirty="0" smtClean="0"/>
              <a:t>Benutzerverwaltung</a:t>
            </a:r>
          </a:p>
          <a:p>
            <a:pPr marL="742950" lvl="1" indent="-285750">
              <a:buFont typeface="Arial"/>
              <a:buChar char="•"/>
            </a:pPr>
            <a:r>
              <a:rPr lang="de-DE" sz="1400" dirty="0" smtClean="0"/>
              <a:t>Security</a:t>
            </a:r>
          </a:p>
          <a:p>
            <a:pPr marL="742950" lvl="1" indent="-285750">
              <a:buFont typeface="Arial"/>
              <a:buChar char="•"/>
            </a:pPr>
            <a:r>
              <a:rPr lang="de-DE" sz="1400" dirty="0" smtClean="0"/>
              <a:t>Transactions</a:t>
            </a:r>
          </a:p>
          <a:p>
            <a:pPr marL="742950" lvl="1" indent="-285750">
              <a:buFont typeface="Arial"/>
              <a:buChar char="•"/>
            </a:pPr>
            <a:r>
              <a:rPr lang="de-DE" sz="1400" dirty="0" smtClean="0"/>
              <a:t>Javascript Implementationen</a:t>
            </a:r>
            <a:endParaRPr lang="de-DE" sz="1400" dirty="0"/>
          </a:p>
        </p:txBody>
      </p:sp>
      <p:sp>
        <p:nvSpPr>
          <p:cNvPr id="3" name="TextBox 2"/>
          <p:cNvSpPr txBox="1"/>
          <p:nvPr/>
        </p:nvSpPr>
        <p:spPr>
          <a:xfrm>
            <a:off x="5364088" y="1432164"/>
            <a:ext cx="3420888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de-DE" sz="2000" dirty="0"/>
              <a:t>Qualitätsmanagement</a:t>
            </a:r>
          </a:p>
          <a:p>
            <a:pPr marL="742950" lvl="1" indent="-285750">
              <a:buFont typeface="Arial"/>
              <a:buChar char="•"/>
            </a:pPr>
            <a:r>
              <a:rPr lang="de-DE" sz="1400" dirty="0"/>
              <a:t>Massnahmen</a:t>
            </a:r>
          </a:p>
          <a:p>
            <a:pPr marL="742950" lvl="1" indent="-285750">
              <a:buFont typeface="Arial"/>
              <a:buChar char="•"/>
            </a:pPr>
            <a:r>
              <a:rPr lang="de-DE" sz="1400" dirty="0"/>
              <a:t>Testing</a:t>
            </a:r>
          </a:p>
          <a:p>
            <a:pPr marL="742950" lvl="1" indent="-285750">
              <a:buFont typeface="Arial"/>
              <a:buChar char="•"/>
            </a:pPr>
            <a:r>
              <a:rPr lang="de-DE" sz="1400" dirty="0"/>
              <a:t>Metriken</a:t>
            </a:r>
          </a:p>
          <a:p>
            <a:pPr marL="742950" lvl="1" indent="-285750">
              <a:buFont typeface="Arial"/>
              <a:buChar char="•"/>
            </a:pPr>
            <a:r>
              <a:rPr lang="de-DE" sz="1400" dirty="0"/>
              <a:t>Usability Test</a:t>
            </a:r>
          </a:p>
          <a:p>
            <a:pPr marL="285750" indent="-285750">
              <a:buFont typeface="Arial"/>
              <a:buChar char="•"/>
            </a:pPr>
            <a:r>
              <a:rPr lang="de-DE" sz="2000" dirty="0"/>
              <a:t>Projektmanagement</a:t>
            </a:r>
          </a:p>
          <a:p>
            <a:pPr marL="742950" lvl="1" indent="-285750">
              <a:buFont typeface="Arial"/>
              <a:buChar char="•"/>
            </a:pPr>
            <a:r>
              <a:rPr lang="de-DE" sz="1400" dirty="0"/>
              <a:t>Projektplan</a:t>
            </a:r>
          </a:p>
          <a:p>
            <a:pPr marL="742950" lvl="1" indent="-285750">
              <a:buFont typeface="Arial"/>
              <a:buChar char="•"/>
            </a:pPr>
            <a:r>
              <a:rPr lang="de-DE" sz="1400" dirty="0"/>
              <a:t>Risiken</a:t>
            </a:r>
          </a:p>
          <a:p>
            <a:pPr marL="742950" lvl="1" indent="-285750">
              <a:buFont typeface="Arial"/>
              <a:buChar char="•"/>
            </a:pPr>
            <a:r>
              <a:rPr lang="de-DE" sz="1400" dirty="0"/>
              <a:t>Projekttools</a:t>
            </a:r>
          </a:p>
          <a:p>
            <a:pPr marL="742950" lvl="1" indent="-285750">
              <a:buFont typeface="Arial"/>
              <a:buChar char="•"/>
            </a:pPr>
            <a:r>
              <a:rPr lang="de-DE" sz="1400" dirty="0"/>
              <a:t>Statistiken</a:t>
            </a:r>
          </a:p>
          <a:p>
            <a:pPr marL="285750" indent="-285750">
              <a:buFont typeface="Arial"/>
              <a:buChar char="•"/>
            </a:pPr>
            <a:r>
              <a:rPr lang="de-DE" sz="2000" dirty="0"/>
              <a:t>Rückblick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sz="1400" dirty="0" smtClean="0"/>
              <a:t>Positives</a:t>
            </a:r>
            <a:endParaRPr lang="de-DE" sz="1400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sz="1400" dirty="0" smtClean="0"/>
              <a:t>Negatives</a:t>
            </a:r>
            <a:endParaRPr lang="de-DE" sz="1400" dirty="0"/>
          </a:p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097688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2051721" y="188641"/>
            <a:ext cx="6984776" cy="6409010"/>
          </a:xfrm>
          <a:prstGeom prst="rect">
            <a:avLst/>
          </a:prstGeom>
          <a:solidFill>
            <a:srgbClr val="FFFFFF">
              <a:alpha val="80000"/>
            </a:srgbClr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>
              <a:cs typeface="Lucida Sans Unicode" charset="0"/>
            </a:endParaRPr>
          </a:p>
        </p:txBody>
      </p:sp>
      <p:sp>
        <p:nvSpPr>
          <p:cNvPr id="14" name="Text Box 4"/>
          <p:cNvSpPr txBox="1">
            <a:spLocks noChangeArrowheads="1"/>
          </p:cNvSpPr>
          <p:nvPr/>
        </p:nvSpPr>
        <p:spPr bwMode="auto">
          <a:xfrm>
            <a:off x="2189817" y="352424"/>
            <a:ext cx="6769100" cy="371513"/>
          </a:xfrm>
          <a:prstGeom prst="rect">
            <a:avLst/>
          </a:prstGeom>
          <a:solidFill>
            <a:srgbClr val="FFFFFF">
              <a:alpha val="20000"/>
            </a:srgbClr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Lucida Sans Unicode" charset="0"/>
              </a:defRPr>
            </a:lvl1pPr>
            <a:lvl2pPr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2pPr>
            <a:lvl3pPr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3pPr>
            <a:lvl4pPr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4pPr>
            <a:lvl5pPr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5pPr>
            <a:lvl6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6pPr>
            <a:lvl7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7pPr>
            <a:lvl8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8pPr>
            <a:lvl9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9pPr>
          </a:lstStyle>
          <a:p>
            <a:pPr eaLnBrk="1" hangingPunct="1">
              <a:lnSpc>
                <a:spcPct val="100000"/>
              </a:lnSpc>
              <a:buClr>
                <a:srgbClr val="FFFFFF"/>
              </a:buClr>
              <a:defRPr/>
            </a:pPr>
            <a:r>
              <a:rPr lang="en-GB" b="1" dirty="0" smtClean="0"/>
              <a:t>Transactions</a:t>
            </a:r>
          </a:p>
        </p:txBody>
      </p:sp>
      <p:sp>
        <p:nvSpPr>
          <p:cNvPr id="6" name="Textfeld 5"/>
          <p:cNvSpPr txBox="1"/>
          <p:nvPr/>
        </p:nvSpPr>
        <p:spPr>
          <a:xfrm>
            <a:off x="2231232" y="836712"/>
            <a:ext cx="6912768" cy="26007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de-DE" sz="3200" dirty="0" smtClean="0"/>
              <a:t>Verwendung mit </a:t>
            </a:r>
            <a:r>
              <a:rPr lang="de-DE" sz="3200" dirty="0" err="1" smtClean="0"/>
              <a:t>Delegates</a:t>
            </a:r>
            <a:endParaRPr lang="de-DE" sz="3200" dirty="0" smtClean="0"/>
          </a:p>
          <a:p>
            <a:pPr>
              <a:spcBef>
                <a:spcPts val="1200"/>
              </a:spcBef>
            </a:pPr>
            <a:r>
              <a:rPr lang="de-DE" sz="1600" dirty="0" err="1" smtClean="0">
                <a:latin typeface="Consolas"/>
                <a:cs typeface="Consolas"/>
              </a:rPr>
              <a:t>new</a:t>
            </a:r>
            <a:r>
              <a:rPr lang="de-DE" sz="1600" dirty="0" smtClean="0">
                <a:latin typeface="Consolas"/>
                <a:cs typeface="Consolas"/>
              </a:rPr>
              <a:t> </a:t>
            </a:r>
            <a:r>
              <a:rPr lang="de-DE" sz="1600" dirty="0">
                <a:latin typeface="Consolas"/>
                <a:cs typeface="Consolas"/>
              </a:rPr>
              <a:t>wt4uTransaction().</a:t>
            </a:r>
            <a:r>
              <a:rPr lang="de-DE" sz="1600" b="1" dirty="0" err="1">
                <a:latin typeface="Consolas"/>
                <a:cs typeface="Consolas"/>
              </a:rPr>
              <a:t>transact</a:t>
            </a:r>
            <a:r>
              <a:rPr lang="de-DE" sz="1600" dirty="0">
                <a:latin typeface="Consolas"/>
                <a:cs typeface="Consolas"/>
              </a:rPr>
              <a:t>(</a:t>
            </a:r>
            <a:r>
              <a:rPr lang="de-DE" sz="1600" dirty="0" err="1">
                <a:latin typeface="Consolas"/>
                <a:cs typeface="Consolas"/>
              </a:rPr>
              <a:t>delegate</a:t>
            </a:r>
            <a:r>
              <a:rPr lang="de-DE" sz="1600" dirty="0">
                <a:latin typeface="Consolas"/>
                <a:cs typeface="Consolas"/>
              </a:rPr>
              <a:t>(</a:t>
            </a:r>
            <a:r>
              <a:rPr lang="de-DE" sz="1600" dirty="0" smtClean="0">
                <a:latin typeface="Consolas"/>
                <a:cs typeface="Consolas"/>
              </a:rPr>
              <a:t>)</a:t>
            </a:r>
          </a:p>
          <a:p>
            <a:pPr>
              <a:spcBef>
                <a:spcPts val="600"/>
              </a:spcBef>
              <a:tabLst>
                <a:tab pos="355600" algn="l"/>
              </a:tabLst>
            </a:pPr>
            <a:r>
              <a:rPr lang="de-DE" sz="1600" dirty="0" smtClean="0">
                <a:latin typeface="Consolas"/>
                <a:cs typeface="Consolas"/>
              </a:rPr>
              <a:t>	{</a:t>
            </a:r>
          </a:p>
          <a:p>
            <a:pPr>
              <a:spcBef>
                <a:spcPts val="600"/>
              </a:spcBef>
            </a:pPr>
            <a:r>
              <a:rPr lang="de-DE" sz="1600" dirty="0">
                <a:latin typeface="Consolas"/>
                <a:cs typeface="Consolas"/>
              </a:rPr>
              <a:t>	</a:t>
            </a:r>
            <a:r>
              <a:rPr lang="de-DE" sz="1600" dirty="0" err="1" smtClean="0">
                <a:latin typeface="Consolas"/>
                <a:cs typeface="Consolas"/>
              </a:rPr>
              <a:t>return</a:t>
            </a:r>
            <a:r>
              <a:rPr lang="de-DE" sz="1600" dirty="0" smtClean="0">
                <a:latin typeface="Consolas"/>
                <a:cs typeface="Consolas"/>
              </a:rPr>
              <a:t> </a:t>
            </a:r>
            <a:r>
              <a:rPr lang="de-DE" sz="1600" dirty="0" err="1" smtClean="0">
                <a:latin typeface="Consolas"/>
                <a:cs typeface="Consolas"/>
              </a:rPr>
              <a:t>new</a:t>
            </a:r>
            <a:r>
              <a:rPr lang="de-DE" sz="1600" dirty="0">
                <a:latin typeface="Consolas"/>
                <a:cs typeface="Consolas"/>
              </a:rPr>
              <a:t> </a:t>
            </a:r>
            <a:r>
              <a:rPr lang="de-DE" sz="1600" dirty="0" err="1" smtClean="0">
                <a:latin typeface="Consolas"/>
                <a:cs typeface="Consolas"/>
              </a:rPr>
              <a:t>ProjectAccess</a:t>
            </a:r>
            <a:r>
              <a:rPr lang="de-DE" sz="1600" dirty="0">
                <a:latin typeface="Consolas"/>
                <a:cs typeface="Consolas"/>
              </a:rPr>
              <a:t>(</a:t>
            </a:r>
            <a:r>
              <a:rPr lang="de-DE" sz="1600" dirty="0" err="1">
                <a:latin typeface="Consolas"/>
                <a:cs typeface="Consolas"/>
              </a:rPr>
              <a:t>User.Identity.Name</a:t>
            </a:r>
            <a:r>
              <a:rPr lang="de-DE" sz="1600" dirty="0" smtClean="0">
                <a:latin typeface="Consolas"/>
                <a:cs typeface="Consolas"/>
              </a:rPr>
              <a:t>)</a:t>
            </a:r>
          </a:p>
          <a:p>
            <a:pPr>
              <a:spcBef>
                <a:spcPts val="600"/>
              </a:spcBef>
            </a:pPr>
            <a:r>
              <a:rPr lang="de-DE" sz="1600" dirty="0">
                <a:latin typeface="Consolas"/>
                <a:cs typeface="Consolas"/>
              </a:rPr>
              <a:t>	</a:t>
            </a:r>
            <a:r>
              <a:rPr lang="de-DE" sz="1600" dirty="0" smtClean="0">
                <a:latin typeface="Consolas"/>
                <a:cs typeface="Consolas"/>
              </a:rPr>
              <a:t>.</a:t>
            </a:r>
            <a:r>
              <a:rPr lang="de-DE" sz="1600" dirty="0" err="1">
                <a:latin typeface="Consolas"/>
                <a:cs typeface="Consolas"/>
              </a:rPr>
              <a:t>EditBooking</a:t>
            </a:r>
            <a:r>
              <a:rPr lang="de-DE" sz="1600" dirty="0">
                <a:latin typeface="Consolas"/>
                <a:cs typeface="Consolas"/>
              </a:rPr>
              <a:t>(</a:t>
            </a:r>
            <a:r>
              <a:rPr lang="de-DE" sz="1600" dirty="0" err="1">
                <a:latin typeface="Consolas"/>
                <a:cs typeface="Consolas"/>
              </a:rPr>
              <a:t>booking</a:t>
            </a:r>
            <a:r>
              <a:rPr lang="de-DE" sz="1600" dirty="0">
                <a:latin typeface="Consolas"/>
                <a:cs typeface="Consolas"/>
              </a:rPr>
              <a:t>, </a:t>
            </a:r>
            <a:r>
              <a:rPr lang="de-DE" sz="1600" dirty="0" err="1">
                <a:latin typeface="Consolas"/>
                <a:cs typeface="Consolas"/>
              </a:rPr>
              <a:t>booking.ProjectId</a:t>
            </a:r>
            <a:r>
              <a:rPr lang="de-DE" sz="1600" dirty="0">
                <a:latin typeface="Consolas"/>
                <a:cs typeface="Consolas"/>
              </a:rPr>
              <a:t>)</a:t>
            </a:r>
            <a:r>
              <a:rPr lang="de-DE" sz="1600" dirty="0" smtClean="0">
                <a:latin typeface="Consolas"/>
                <a:cs typeface="Consolas"/>
              </a:rPr>
              <a:t>;</a:t>
            </a:r>
          </a:p>
          <a:p>
            <a:pPr>
              <a:spcBef>
                <a:spcPts val="600"/>
              </a:spcBef>
              <a:tabLst>
                <a:tab pos="355600" algn="l"/>
              </a:tabLst>
            </a:pPr>
            <a:r>
              <a:rPr lang="de-DE" sz="1600" dirty="0" smtClean="0">
                <a:latin typeface="Consolas"/>
                <a:cs typeface="Consolas"/>
              </a:rPr>
              <a:t>	}</a:t>
            </a:r>
          </a:p>
          <a:p>
            <a:pPr>
              <a:spcBef>
                <a:spcPts val="600"/>
              </a:spcBef>
              <a:tabLst>
                <a:tab pos="355600" algn="l"/>
              </a:tabLst>
            </a:pPr>
            <a:r>
              <a:rPr lang="de-DE" sz="1600" dirty="0" smtClean="0">
                <a:latin typeface="Consolas"/>
                <a:cs typeface="Consolas"/>
              </a:rPr>
              <a:t>);</a:t>
            </a:r>
            <a:endParaRPr lang="de-DE" sz="1200" dirty="0">
              <a:latin typeface="Consolas"/>
              <a:cs typeface="Consolas"/>
            </a:endParaRPr>
          </a:p>
        </p:txBody>
      </p:sp>
      <p:sp>
        <p:nvSpPr>
          <p:cNvPr id="7" name="Text Box 2"/>
          <p:cNvSpPr txBox="1">
            <a:spLocks noChangeArrowheads="1"/>
          </p:cNvSpPr>
          <p:nvPr/>
        </p:nvSpPr>
        <p:spPr bwMode="auto">
          <a:xfrm>
            <a:off x="179388" y="1117600"/>
            <a:ext cx="1800324" cy="46502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Lucida Sans Unicode" charset="0"/>
              </a:defRPr>
            </a:lvl1pPr>
            <a:lvl2pPr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2pPr>
            <a:lvl3pPr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3pPr>
            <a:lvl4pPr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4pPr>
            <a:lvl5pPr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5pPr>
            <a:lvl6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6pPr>
            <a:lvl7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7pPr>
            <a:lvl8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8pPr>
            <a:lvl9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9pPr>
          </a:lstStyle>
          <a:p>
            <a:pPr eaLnBrk="1" hangingPunct="1">
              <a:lnSpc>
                <a:spcPct val="100000"/>
              </a:lnSpc>
              <a:buClr>
                <a:schemeClr val="tx1"/>
              </a:buClr>
              <a:buFont typeface="Verdana" charset="0"/>
              <a:buChar char="»"/>
              <a:defRPr/>
            </a:pPr>
            <a:r>
              <a:rPr lang="en-GB" sz="1200" b="1" dirty="0" smtClean="0">
                <a:solidFill>
                  <a:schemeClr val="tx1"/>
                </a:solidFill>
                <a:latin typeface="+mn-lt"/>
              </a:rPr>
              <a:t> </a:t>
            </a:r>
            <a:r>
              <a:rPr lang="en-GB" sz="1200" dirty="0" smtClean="0">
                <a:solidFill>
                  <a:schemeClr val="tx1"/>
                </a:solidFill>
                <a:latin typeface="+mn-lt"/>
              </a:rPr>
              <a:t>Was </a:t>
            </a:r>
            <a:r>
              <a:rPr lang="en-GB" sz="1200" dirty="0" err="1" smtClean="0">
                <a:solidFill>
                  <a:schemeClr val="tx1"/>
                </a:solidFill>
                <a:latin typeface="+mn-lt"/>
              </a:rPr>
              <a:t>ist</a:t>
            </a:r>
            <a:r>
              <a:rPr lang="en-GB" sz="1200" dirty="0" smtClean="0">
                <a:solidFill>
                  <a:schemeClr val="tx1"/>
                </a:solidFill>
                <a:latin typeface="+mn-lt"/>
              </a:rPr>
              <a:t> wt4u?</a:t>
            </a:r>
          </a:p>
          <a:p>
            <a:pPr eaLnBrk="1" hangingPunct="1">
              <a:lnSpc>
                <a:spcPct val="100000"/>
              </a:lnSpc>
              <a:buClr>
                <a:schemeClr val="tx1"/>
              </a:buClr>
              <a:buFont typeface="Verdana" charset="0"/>
              <a:buNone/>
              <a:defRPr/>
            </a:pPr>
            <a:endParaRPr lang="en-GB" sz="400" b="1" dirty="0" smtClean="0">
              <a:solidFill>
                <a:schemeClr val="tx1"/>
              </a:solidFill>
              <a:latin typeface="+mn-lt"/>
            </a:endParaRPr>
          </a:p>
          <a:p>
            <a:pPr eaLnBrk="1" hangingPunct="1">
              <a:lnSpc>
                <a:spcPct val="100000"/>
              </a:lnSpc>
              <a:buClr>
                <a:schemeClr val="tx1"/>
              </a:buClr>
              <a:buFont typeface="Verdana" charset="0"/>
              <a:buChar char="»"/>
              <a:defRPr/>
            </a:pPr>
            <a:r>
              <a:rPr lang="en-GB" sz="1200" dirty="0" smtClean="0">
                <a:solidFill>
                  <a:schemeClr val="tx1"/>
                </a:solidFill>
                <a:latin typeface="+mn-lt"/>
              </a:rPr>
              <a:t> Demo</a:t>
            </a:r>
          </a:p>
          <a:p>
            <a:pPr eaLnBrk="1" hangingPunct="1">
              <a:lnSpc>
                <a:spcPct val="100000"/>
              </a:lnSpc>
              <a:buClr>
                <a:schemeClr val="tx1"/>
              </a:buClr>
              <a:buFont typeface="Verdana" charset="0"/>
              <a:buNone/>
              <a:defRPr/>
            </a:pPr>
            <a:r>
              <a:rPr lang="en-GB" sz="400" dirty="0" smtClean="0">
                <a:solidFill>
                  <a:schemeClr val="tx1"/>
                </a:solidFill>
                <a:latin typeface="+mn-lt"/>
              </a:rPr>
              <a:t> </a:t>
            </a:r>
          </a:p>
          <a:p>
            <a:pPr eaLnBrk="1" hangingPunct="1">
              <a:lnSpc>
                <a:spcPct val="100000"/>
              </a:lnSpc>
              <a:buClr>
                <a:schemeClr val="tx1"/>
              </a:buClr>
              <a:buFont typeface="Verdana" charset="0"/>
              <a:buChar char="»"/>
              <a:defRPr/>
            </a:pPr>
            <a:r>
              <a:rPr lang="en-GB" sz="1200" dirty="0" smtClean="0">
                <a:solidFill>
                  <a:schemeClr val="tx1"/>
                </a:solidFill>
                <a:latin typeface="+mn-lt"/>
              </a:rPr>
              <a:t> </a:t>
            </a:r>
            <a:r>
              <a:rPr lang="en-GB" sz="1200" dirty="0" err="1" smtClean="0">
                <a:solidFill>
                  <a:schemeClr val="tx1"/>
                </a:solidFill>
                <a:latin typeface="+mn-lt"/>
              </a:rPr>
              <a:t>Architektur</a:t>
            </a:r>
            <a:endParaRPr lang="en-GB" sz="1200" dirty="0" smtClean="0">
              <a:solidFill>
                <a:schemeClr val="tx1"/>
              </a:solidFill>
              <a:latin typeface="+mn-lt"/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err="1" smtClean="0">
                <a:solidFill>
                  <a:schemeClr val="tx1"/>
                </a:solidFill>
                <a:latin typeface="+mn-lt"/>
              </a:rPr>
              <a:t>Systemübersicht</a:t>
            </a:r>
            <a:endParaRPr lang="en-GB" sz="1000" dirty="0" smtClean="0">
              <a:solidFill>
                <a:schemeClr val="tx1"/>
              </a:solidFill>
              <a:latin typeface="+mn-lt"/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err="1" smtClean="0">
                <a:solidFill>
                  <a:schemeClr val="tx1"/>
                </a:solidFill>
                <a:latin typeface="+mn-lt"/>
              </a:rPr>
              <a:t>Technologien</a:t>
            </a:r>
            <a:endParaRPr lang="en-GB" sz="1000" dirty="0" smtClean="0">
              <a:solidFill>
                <a:schemeClr val="tx1"/>
              </a:solidFill>
              <a:latin typeface="+mn-lt"/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smtClean="0">
                <a:solidFill>
                  <a:schemeClr val="tx1"/>
                </a:solidFill>
                <a:latin typeface="+mn-lt"/>
              </a:rPr>
              <a:t>Server</a:t>
            </a: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smtClean="0">
                <a:solidFill>
                  <a:schemeClr val="tx1"/>
                </a:solidFill>
                <a:latin typeface="+mn-lt"/>
              </a:rPr>
              <a:t>UML-</a:t>
            </a:r>
            <a:r>
              <a:rPr lang="en-GB" sz="1000" dirty="0" err="1" smtClean="0">
                <a:solidFill>
                  <a:schemeClr val="tx1"/>
                </a:solidFill>
                <a:latin typeface="+mn-lt"/>
              </a:rPr>
              <a:t>Diagramme</a:t>
            </a:r>
            <a:endParaRPr lang="en-GB" sz="1000" dirty="0" smtClean="0">
              <a:solidFill>
                <a:schemeClr val="tx1"/>
              </a:solidFill>
              <a:latin typeface="+mn-lt"/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smtClean="0">
                <a:solidFill>
                  <a:schemeClr val="tx1"/>
                </a:solidFill>
                <a:latin typeface="+mn-lt"/>
              </a:rPr>
              <a:t>Implementation MVC</a:t>
            </a: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err="1" smtClean="0">
                <a:solidFill>
                  <a:schemeClr val="tx1"/>
                </a:solidFill>
                <a:latin typeface="+mn-lt"/>
              </a:rPr>
              <a:t>BusinessLogic</a:t>
            </a:r>
            <a:endParaRPr lang="en-GB" sz="1000" dirty="0" smtClean="0">
              <a:solidFill>
                <a:schemeClr val="tx1"/>
              </a:solidFill>
              <a:latin typeface="+mn-lt"/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smtClean="0">
                <a:solidFill>
                  <a:schemeClr val="tx1"/>
                </a:solidFill>
                <a:latin typeface="+mn-lt"/>
              </a:rPr>
              <a:t>GET-Request</a:t>
            </a: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smtClean="0">
                <a:solidFill>
                  <a:schemeClr val="tx1"/>
                </a:solidFill>
                <a:latin typeface="+mn-lt"/>
              </a:rPr>
              <a:t>Exception Handling</a:t>
            </a: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err="1" smtClean="0">
                <a:solidFill>
                  <a:schemeClr val="tx1"/>
                </a:solidFill>
                <a:latin typeface="+mn-lt"/>
              </a:rPr>
              <a:t>Benutzerverwaltung</a:t>
            </a:r>
            <a:endParaRPr lang="en-GB" sz="1000" dirty="0" smtClean="0">
              <a:solidFill>
                <a:schemeClr val="tx1"/>
              </a:solidFill>
              <a:latin typeface="+mn-lt"/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smtClean="0">
                <a:solidFill>
                  <a:schemeClr val="tx1"/>
                </a:solidFill>
                <a:latin typeface="+mn-lt"/>
              </a:rPr>
              <a:t>Security</a:t>
            </a: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b="1" dirty="0" smtClean="0">
                <a:solidFill>
                  <a:srgbClr val="FF0000"/>
                </a:solidFill>
                <a:latin typeface="+mn-lt"/>
              </a:rPr>
              <a:t>Transactions</a:t>
            </a: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err="1" smtClean="0">
                <a:solidFill>
                  <a:schemeClr val="tx1"/>
                </a:solidFill>
                <a:latin typeface="+mn-lt"/>
              </a:rPr>
              <a:t>Javascript</a:t>
            </a:r>
            <a:endParaRPr lang="en-GB" sz="1000" dirty="0" smtClean="0">
              <a:solidFill>
                <a:schemeClr val="tx1"/>
              </a:solidFill>
              <a:latin typeface="+mn-lt"/>
            </a:endParaRPr>
          </a:p>
          <a:p>
            <a:pPr eaLnBrk="1" hangingPunct="1">
              <a:lnSpc>
                <a:spcPct val="100000"/>
              </a:lnSpc>
              <a:buClr>
                <a:schemeClr val="tx1"/>
              </a:buClr>
              <a:buFont typeface="Verdana" charset="0"/>
              <a:buChar char="»"/>
              <a:defRPr/>
            </a:pPr>
            <a:endParaRPr lang="en-GB" sz="400" dirty="0" smtClean="0">
              <a:solidFill>
                <a:schemeClr val="tx1"/>
              </a:solidFill>
              <a:latin typeface="+mn-lt"/>
            </a:endParaRPr>
          </a:p>
          <a:p>
            <a:pPr eaLnBrk="1" hangingPunct="1">
              <a:lnSpc>
                <a:spcPct val="100000"/>
              </a:lnSpc>
              <a:buClr>
                <a:schemeClr val="tx1"/>
              </a:buClr>
              <a:buFont typeface="Verdana" charset="0"/>
              <a:buChar char="»"/>
              <a:defRPr/>
            </a:pPr>
            <a:r>
              <a:rPr lang="en-GB" sz="1200" dirty="0" err="1" smtClean="0">
                <a:solidFill>
                  <a:schemeClr val="tx1"/>
                </a:solidFill>
                <a:latin typeface="+mn-lt"/>
              </a:rPr>
              <a:t>Qualitätsmanagement</a:t>
            </a:r>
            <a:endParaRPr lang="en-GB" sz="1200" dirty="0" smtClean="0">
              <a:solidFill>
                <a:schemeClr val="tx1"/>
              </a:solidFill>
              <a:latin typeface="+mn-lt"/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err="1" smtClean="0">
                <a:solidFill>
                  <a:schemeClr val="tx1"/>
                </a:solidFill>
              </a:rPr>
              <a:t>Massnahmen</a:t>
            </a:r>
            <a:endParaRPr lang="en-GB" sz="1000" dirty="0" smtClean="0">
              <a:solidFill>
                <a:schemeClr val="tx1"/>
              </a:solidFill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smtClean="0">
                <a:solidFill>
                  <a:schemeClr val="tx1"/>
                </a:solidFill>
              </a:rPr>
              <a:t>Testing</a:t>
            </a: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err="1" smtClean="0">
                <a:solidFill>
                  <a:schemeClr val="tx1"/>
                </a:solidFill>
              </a:rPr>
              <a:t>Metriken</a:t>
            </a:r>
            <a:endParaRPr lang="en-GB" sz="1000" dirty="0" smtClean="0">
              <a:solidFill>
                <a:schemeClr val="tx1"/>
              </a:solidFill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smtClean="0">
                <a:solidFill>
                  <a:schemeClr val="tx1"/>
                </a:solidFill>
              </a:rPr>
              <a:t>Usability Test</a:t>
            </a:r>
            <a:r>
              <a:rPr lang="en-GB" sz="800" dirty="0" smtClean="0">
                <a:solidFill>
                  <a:schemeClr val="tx1"/>
                </a:solidFill>
              </a:rPr>
              <a:t/>
            </a:r>
            <a:br>
              <a:rPr lang="en-GB" sz="800" dirty="0" smtClean="0">
                <a:solidFill>
                  <a:schemeClr val="tx1"/>
                </a:solidFill>
              </a:rPr>
            </a:br>
            <a:endParaRPr lang="en-GB" sz="400" dirty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  <a:buClr>
                <a:schemeClr val="tx1"/>
              </a:buClr>
              <a:buFont typeface="Verdana" charset="0"/>
              <a:buChar char="»"/>
              <a:defRPr/>
            </a:pPr>
            <a:r>
              <a:rPr lang="en-GB" sz="1200" dirty="0" err="1" smtClean="0">
                <a:solidFill>
                  <a:schemeClr val="tx1"/>
                </a:solidFill>
              </a:rPr>
              <a:t>Projektmanagement</a:t>
            </a:r>
            <a:endParaRPr lang="en-GB" sz="1200" dirty="0">
              <a:solidFill>
                <a:schemeClr val="tx1"/>
              </a:solidFill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err="1" smtClean="0">
                <a:solidFill>
                  <a:schemeClr val="tx1"/>
                </a:solidFill>
              </a:rPr>
              <a:t>Projektplan</a:t>
            </a:r>
            <a:endParaRPr lang="en-GB" sz="1000" dirty="0" smtClean="0">
              <a:solidFill>
                <a:schemeClr val="tx1"/>
              </a:solidFill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err="1" smtClean="0">
                <a:solidFill>
                  <a:schemeClr val="tx1"/>
                </a:solidFill>
              </a:rPr>
              <a:t>Risiken</a:t>
            </a:r>
            <a:endParaRPr lang="en-GB" sz="1000" dirty="0" smtClean="0">
              <a:solidFill>
                <a:schemeClr val="tx1"/>
              </a:solidFill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err="1" smtClean="0">
                <a:solidFill>
                  <a:schemeClr val="tx1"/>
                </a:solidFill>
              </a:rPr>
              <a:t>Projekttools</a:t>
            </a:r>
            <a:endParaRPr lang="en-GB" sz="1000" dirty="0" smtClean="0">
              <a:solidFill>
                <a:schemeClr val="tx1"/>
              </a:solidFill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err="1" smtClean="0">
                <a:solidFill>
                  <a:schemeClr val="tx1"/>
                </a:solidFill>
              </a:rPr>
              <a:t>Statistiken</a:t>
            </a:r>
            <a:r>
              <a:rPr lang="en-GB" sz="800" dirty="0" smtClean="0">
                <a:solidFill>
                  <a:schemeClr val="tx1"/>
                </a:solidFill>
              </a:rPr>
              <a:t/>
            </a:r>
            <a:br>
              <a:rPr lang="en-GB" sz="800" dirty="0" smtClean="0">
                <a:solidFill>
                  <a:schemeClr val="tx1"/>
                </a:solidFill>
              </a:rPr>
            </a:br>
            <a:endParaRPr lang="en-GB" sz="400" dirty="0" smtClean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  <a:buClr>
                <a:schemeClr val="tx1"/>
              </a:buClr>
              <a:buFont typeface="Verdana" charset="0"/>
              <a:buChar char="»"/>
              <a:defRPr/>
            </a:pPr>
            <a:r>
              <a:rPr lang="en-GB" sz="1200" dirty="0" err="1" smtClean="0">
                <a:solidFill>
                  <a:schemeClr val="tx1"/>
                </a:solidFill>
              </a:rPr>
              <a:t>Rückblick</a:t>
            </a:r>
            <a:endParaRPr lang="en-GB" sz="1200" dirty="0">
              <a:solidFill>
                <a:schemeClr val="tx1"/>
              </a:solidFill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smtClean="0">
                <a:solidFill>
                  <a:schemeClr val="tx1"/>
                </a:solidFill>
              </a:rPr>
              <a:t>Positives</a:t>
            </a:r>
            <a:endParaRPr lang="en-GB" sz="1000" dirty="0">
              <a:solidFill>
                <a:schemeClr val="tx1"/>
              </a:solidFill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smtClean="0">
                <a:solidFill>
                  <a:schemeClr val="tx1"/>
                </a:solidFill>
              </a:rPr>
              <a:t>Negatives</a:t>
            </a:r>
            <a:endParaRPr lang="en-GB" sz="1000" dirty="0" smtClean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30523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2051721" y="188641"/>
            <a:ext cx="6984776" cy="6409010"/>
          </a:xfrm>
          <a:prstGeom prst="rect">
            <a:avLst/>
          </a:prstGeom>
          <a:solidFill>
            <a:srgbClr val="FFFFFF">
              <a:alpha val="80000"/>
            </a:srgbClr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>
              <a:cs typeface="Lucida Sans Unicode" charset="0"/>
            </a:endParaRPr>
          </a:p>
        </p:txBody>
      </p:sp>
      <p:sp>
        <p:nvSpPr>
          <p:cNvPr id="14" name="Text Box 4"/>
          <p:cNvSpPr txBox="1">
            <a:spLocks noChangeArrowheads="1"/>
          </p:cNvSpPr>
          <p:nvPr/>
        </p:nvSpPr>
        <p:spPr bwMode="auto">
          <a:xfrm>
            <a:off x="2189817" y="352424"/>
            <a:ext cx="6769100" cy="371513"/>
          </a:xfrm>
          <a:prstGeom prst="rect">
            <a:avLst/>
          </a:prstGeom>
          <a:solidFill>
            <a:srgbClr val="FFFFFF">
              <a:alpha val="20000"/>
            </a:srgbClr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Lucida Sans Unicode" charset="0"/>
              </a:defRPr>
            </a:lvl1pPr>
            <a:lvl2pPr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2pPr>
            <a:lvl3pPr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3pPr>
            <a:lvl4pPr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4pPr>
            <a:lvl5pPr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5pPr>
            <a:lvl6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6pPr>
            <a:lvl7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7pPr>
            <a:lvl8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8pPr>
            <a:lvl9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9pPr>
          </a:lstStyle>
          <a:p>
            <a:pPr eaLnBrk="1" hangingPunct="1">
              <a:lnSpc>
                <a:spcPct val="100000"/>
              </a:lnSpc>
              <a:buClr>
                <a:srgbClr val="FFFFFF"/>
              </a:buClr>
              <a:defRPr/>
            </a:pPr>
            <a:r>
              <a:rPr lang="en-GB" b="1" dirty="0" err="1" smtClean="0"/>
              <a:t>JQuery</a:t>
            </a:r>
            <a:r>
              <a:rPr lang="en-GB" b="1" dirty="0" smtClean="0"/>
              <a:t> </a:t>
            </a:r>
            <a:r>
              <a:rPr lang="en-GB" b="1" dirty="0" err="1" smtClean="0"/>
              <a:t>DataTable</a:t>
            </a:r>
            <a:endParaRPr lang="en-GB" b="1" dirty="0" smtClean="0"/>
          </a:p>
        </p:txBody>
      </p:sp>
      <p:sp>
        <p:nvSpPr>
          <p:cNvPr id="6" name="Textfeld 5"/>
          <p:cNvSpPr txBox="1"/>
          <p:nvPr/>
        </p:nvSpPr>
        <p:spPr>
          <a:xfrm>
            <a:off x="2231232" y="836712"/>
            <a:ext cx="6912768" cy="3016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de-DE" sz="3200" dirty="0" smtClean="0"/>
              <a:t>Sortieren</a:t>
            </a:r>
          </a:p>
          <a:p>
            <a:pPr marL="285750" indent="-285750">
              <a:buFont typeface="Arial"/>
              <a:buChar char="•"/>
            </a:pPr>
            <a:r>
              <a:rPr lang="de-DE" sz="3200" dirty="0" smtClean="0"/>
              <a:t>Suchen</a:t>
            </a:r>
          </a:p>
          <a:p>
            <a:r>
              <a:rPr lang="de-DE" sz="1400" dirty="0">
                <a:latin typeface="Consolas"/>
                <a:cs typeface="Consolas"/>
              </a:rPr>
              <a:t>$(</a:t>
            </a:r>
            <a:r>
              <a:rPr lang="de-DE" sz="1400" dirty="0" err="1">
                <a:latin typeface="Consolas"/>
                <a:cs typeface="Consolas"/>
              </a:rPr>
              <a:t>document</a:t>
            </a:r>
            <a:r>
              <a:rPr lang="de-DE" sz="1400" dirty="0">
                <a:latin typeface="Consolas"/>
                <a:cs typeface="Consolas"/>
              </a:rPr>
              <a:t>).</a:t>
            </a:r>
            <a:r>
              <a:rPr lang="de-DE" sz="1400" dirty="0" err="1">
                <a:latin typeface="Consolas"/>
                <a:cs typeface="Consolas"/>
              </a:rPr>
              <a:t>ready</a:t>
            </a:r>
            <a:r>
              <a:rPr lang="de-DE" sz="1400" dirty="0">
                <a:latin typeface="Consolas"/>
                <a:cs typeface="Consolas"/>
              </a:rPr>
              <a:t>(</a:t>
            </a:r>
            <a:r>
              <a:rPr lang="de-DE" sz="1400" dirty="0" err="1">
                <a:latin typeface="Consolas"/>
                <a:cs typeface="Consolas"/>
              </a:rPr>
              <a:t>function</a:t>
            </a:r>
            <a:r>
              <a:rPr lang="de-DE" sz="1400" dirty="0">
                <a:latin typeface="Consolas"/>
                <a:cs typeface="Consolas"/>
              </a:rPr>
              <a:t> () {</a:t>
            </a:r>
          </a:p>
          <a:p>
            <a:pPr>
              <a:tabLst>
                <a:tab pos="355600" algn="l"/>
              </a:tabLst>
            </a:pPr>
            <a:r>
              <a:rPr lang="da-DK" sz="1400" dirty="0" smtClean="0">
                <a:latin typeface="Consolas"/>
                <a:cs typeface="Consolas"/>
              </a:rPr>
              <a:t>	var </a:t>
            </a:r>
            <a:r>
              <a:rPr lang="da-DK" sz="1400" dirty="0" err="1">
                <a:latin typeface="Consolas"/>
                <a:cs typeface="Consolas"/>
              </a:rPr>
              <a:t>oTable</a:t>
            </a:r>
            <a:r>
              <a:rPr lang="da-DK" sz="1400" dirty="0">
                <a:latin typeface="Consolas"/>
                <a:cs typeface="Consolas"/>
              </a:rPr>
              <a:t> = $('#</a:t>
            </a:r>
            <a:r>
              <a:rPr lang="da-DK" sz="1400" dirty="0" err="1">
                <a:latin typeface="Consolas"/>
                <a:cs typeface="Consolas"/>
              </a:rPr>
              <a:t>users</a:t>
            </a:r>
            <a:r>
              <a:rPr lang="da-DK" sz="1400" dirty="0">
                <a:latin typeface="Consolas"/>
                <a:cs typeface="Consolas"/>
              </a:rPr>
              <a:t>').</a:t>
            </a:r>
            <a:r>
              <a:rPr lang="da-DK" sz="1400" dirty="0" err="1">
                <a:latin typeface="Consolas"/>
                <a:cs typeface="Consolas"/>
              </a:rPr>
              <a:t>dataTable</a:t>
            </a:r>
            <a:r>
              <a:rPr lang="da-DK" sz="1400" dirty="0">
                <a:latin typeface="Consolas"/>
                <a:cs typeface="Consolas"/>
              </a:rPr>
              <a:t>({</a:t>
            </a:r>
          </a:p>
          <a:p>
            <a:pPr lvl="1">
              <a:tabLst>
                <a:tab pos="622300" algn="l"/>
              </a:tabLst>
            </a:pPr>
            <a:r>
              <a:rPr lang="en-US" sz="1400" dirty="0" smtClean="0">
                <a:latin typeface="Consolas"/>
                <a:cs typeface="Consolas"/>
              </a:rPr>
              <a:t>"</a:t>
            </a:r>
            <a:r>
              <a:rPr lang="en-US" sz="1400" dirty="0" err="1">
                <a:latin typeface="Consolas"/>
                <a:cs typeface="Consolas"/>
              </a:rPr>
              <a:t>iDisplayLength</a:t>
            </a:r>
            <a:r>
              <a:rPr lang="en-US" sz="1400" dirty="0">
                <a:latin typeface="Consolas"/>
                <a:cs typeface="Consolas"/>
              </a:rPr>
              <a:t>": 10,</a:t>
            </a:r>
          </a:p>
          <a:p>
            <a:pPr>
              <a:tabLst>
                <a:tab pos="622300" algn="l"/>
              </a:tabLst>
            </a:pPr>
            <a:r>
              <a:rPr lang="hr-HR" sz="1400" dirty="0" smtClean="0">
                <a:latin typeface="Consolas"/>
                <a:cs typeface="Consolas"/>
              </a:rPr>
              <a:t>	"</a:t>
            </a:r>
            <a:r>
              <a:rPr lang="hr-HR" sz="1400" dirty="0">
                <a:latin typeface="Consolas"/>
                <a:cs typeface="Consolas"/>
              </a:rPr>
              <a:t>aoColumnDefs": [</a:t>
            </a:r>
          </a:p>
          <a:p>
            <a:pPr>
              <a:tabLst>
                <a:tab pos="901700" algn="l"/>
              </a:tabLst>
            </a:pPr>
            <a:r>
              <a:rPr lang="tr-TR" sz="1400" dirty="0" smtClean="0">
                <a:latin typeface="Consolas"/>
                <a:cs typeface="Consolas"/>
              </a:rPr>
              <a:t>	{ </a:t>
            </a:r>
            <a:r>
              <a:rPr lang="tr-TR" sz="1400" dirty="0">
                <a:latin typeface="Consolas"/>
                <a:cs typeface="Consolas"/>
              </a:rPr>
              <a:t>'</a:t>
            </a:r>
            <a:r>
              <a:rPr lang="tr-TR" sz="1400" dirty="0" err="1">
                <a:latin typeface="Consolas"/>
                <a:cs typeface="Consolas"/>
              </a:rPr>
              <a:t>bSortable</a:t>
            </a:r>
            <a:r>
              <a:rPr lang="tr-TR" sz="1400" dirty="0">
                <a:latin typeface="Consolas"/>
                <a:cs typeface="Consolas"/>
              </a:rPr>
              <a:t>': </a:t>
            </a:r>
            <a:r>
              <a:rPr lang="tr-TR" sz="1400" dirty="0" err="1">
                <a:latin typeface="Consolas"/>
                <a:cs typeface="Consolas"/>
              </a:rPr>
              <a:t>false</a:t>
            </a:r>
            <a:r>
              <a:rPr lang="tr-TR" sz="1400" dirty="0">
                <a:latin typeface="Consolas"/>
                <a:cs typeface="Consolas"/>
              </a:rPr>
              <a:t>, '</a:t>
            </a:r>
            <a:r>
              <a:rPr lang="tr-TR" sz="1400" dirty="0" err="1">
                <a:latin typeface="Consolas"/>
                <a:cs typeface="Consolas"/>
              </a:rPr>
              <a:t>aTargets</a:t>
            </a:r>
            <a:r>
              <a:rPr lang="tr-TR" sz="1400" dirty="0">
                <a:latin typeface="Consolas"/>
                <a:cs typeface="Consolas"/>
              </a:rPr>
              <a:t>': [6] }</a:t>
            </a:r>
          </a:p>
          <a:p>
            <a:pPr>
              <a:tabLst>
                <a:tab pos="622300" algn="l"/>
              </a:tabLst>
            </a:pPr>
            <a:r>
              <a:rPr lang="tr-TR" sz="1400" dirty="0" smtClean="0">
                <a:latin typeface="Consolas"/>
                <a:cs typeface="Consolas"/>
              </a:rPr>
              <a:t>	]</a:t>
            </a:r>
            <a:r>
              <a:rPr lang="tr-TR" sz="1400" dirty="0">
                <a:latin typeface="Consolas"/>
                <a:cs typeface="Consolas"/>
              </a:rPr>
              <a:t>,</a:t>
            </a:r>
          </a:p>
          <a:p>
            <a:pPr>
              <a:tabLst>
                <a:tab pos="622300" algn="l"/>
              </a:tabLst>
            </a:pPr>
            <a:r>
              <a:rPr lang="en-US" sz="1400" dirty="0" smtClean="0">
                <a:latin typeface="Consolas"/>
                <a:cs typeface="Consolas"/>
              </a:rPr>
              <a:t>	"</a:t>
            </a:r>
            <a:r>
              <a:rPr lang="en-US" sz="1400" dirty="0">
                <a:latin typeface="Consolas"/>
                <a:cs typeface="Consolas"/>
              </a:rPr>
              <a:t>order": [[1, "</a:t>
            </a:r>
            <a:r>
              <a:rPr lang="en-US" sz="1400" dirty="0" err="1">
                <a:latin typeface="Consolas"/>
                <a:cs typeface="Consolas"/>
              </a:rPr>
              <a:t>asc</a:t>
            </a:r>
            <a:r>
              <a:rPr lang="en-US" sz="1400" dirty="0">
                <a:latin typeface="Consolas"/>
                <a:cs typeface="Consolas"/>
              </a:rPr>
              <a:t>"]]</a:t>
            </a:r>
          </a:p>
          <a:p>
            <a:pPr>
              <a:tabLst>
                <a:tab pos="355600" algn="l"/>
              </a:tabLst>
            </a:pPr>
            <a:r>
              <a:rPr lang="en-US" sz="1400" dirty="0" smtClean="0">
                <a:latin typeface="Consolas"/>
                <a:cs typeface="Consolas"/>
              </a:rPr>
              <a:t>	}</a:t>
            </a:r>
            <a:r>
              <a:rPr lang="en-US" sz="1400" dirty="0">
                <a:latin typeface="Consolas"/>
                <a:cs typeface="Consolas"/>
              </a:rPr>
              <a:t>);</a:t>
            </a:r>
          </a:p>
          <a:p>
            <a:r>
              <a:rPr lang="en-US" sz="1400" dirty="0" smtClean="0">
                <a:latin typeface="Consolas"/>
                <a:cs typeface="Consolas"/>
              </a:rPr>
              <a:t>}</a:t>
            </a:r>
            <a:r>
              <a:rPr lang="en-US" sz="1400" dirty="0">
                <a:latin typeface="Consolas"/>
                <a:cs typeface="Consolas"/>
              </a:rPr>
              <a:t>);</a:t>
            </a:r>
            <a:endParaRPr lang="de-DE" sz="1400" dirty="0">
              <a:latin typeface="Consolas"/>
              <a:cs typeface="Consolas"/>
            </a:endParaRPr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2248" y="3824248"/>
            <a:ext cx="6588224" cy="2701096"/>
          </a:xfrm>
          <a:prstGeom prst="rect">
            <a:avLst/>
          </a:prstGeom>
        </p:spPr>
      </p:pic>
      <p:sp>
        <p:nvSpPr>
          <p:cNvPr id="7" name="Text Box 2"/>
          <p:cNvSpPr txBox="1">
            <a:spLocks noChangeArrowheads="1"/>
          </p:cNvSpPr>
          <p:nvPr/>
        </p:nvSpPr>
        <p:spPr bwMode="auto">
          <a:xfrm>
            <a:off x="179388" y="1117600"/>
            <a:ext cx="1800324" cy="46502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Lucida Sans Unicode" charset="0"/>
              </a:defRPr>
            </a:lvl1pPr>
            <a:lvl2pPr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2pPr>
            <a:lvl3pPr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3pPr>
            <a:lvl4pPr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4pPr>
            <a:lvl5pPr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5pPr>
            <a:lvl6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6pPr>
            <a:lvl7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7pPr>
            <a:lvl8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8pPr>
            <a:lvl9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9pPr>
          </a:lstStyle>
          <a:p>
            <a:pPr eaLnBrk="1" hangingPunct="1">
              <a:lnSpc>
                <a:spcPct val="100000"/>
              </a:lnSpc>
              <a:buClr>
                <a:schemeClr val="tx1"/>
              </a:buClr>
              <a:buFont typeface="Verdana" charset="0"/>
              <a:buChar char="»"/>
              <a:defRPr/>
            </a:pPr>
            <a:r>
              <a:rPr lang="en-GB" sz="1200" b="1" dirty="0" smtClean="0">
                <a:solidFill>
                  <a:schemeClr val="tx1"/>
                </a:solidFill>
                <a:latin typeface="+mn-lt"/>
              </a:rPr>
              <a:t> </a:t>
            </a:r>
            <a:r>
              <a:rPr lang="en-GB" sz="1200" dirty="0" smtClean="0">
                <a:solidFill>
                  <a:schemeClr val="tx1"/>
                </a:solidFill>
                <a:latin typeface="+mn-lt"/>
              </a:rPr>
              <a:t>Was </a:t>
            </a:r>
            <a:r>
              <a:rPr lang="en-GB" sz="1200" dirty="0" err="1" smtClean="0">
                <a:solidFill>
                  <a:schemeClr val="tx1"/>
                </a:solidFill>
                <a:latin typeface="+mn-lt"/>
              </a:rPr>
              <a:t>ist</a:t>
            </a:r>
            <a:r>
              <a:rPr lang="en-GB" sz="1200" dirty="0" smtClean="0">
                <a:solidFill>
                  <a:schemeClr val="tx1"/>
                </a:solidFill>
                <a:latin typeface="+mn-lt"/>
              </a:rPr>
              <a:t> wt4u?</a:t>
            </a:r>
          </a:p>
          <a:p>
            <a:pPr eaLnBrk="1" hangingPunct="1">
              <a:lnSpc>
                <a:spcPct val="100000"/>
              </a:lnSpc>
              <a:buClr>
                <a:schemeClr val="tx1"/>
              </a:buClr>
              <a:buFont typeface="Verdana" charset="0"/>
              <a:buNone/>
              <a:defRPr/>
            </a:pPr>
            <a:endParaRPr lang="en-GB" sz="400" b="1" dirty="0" smtClean="0">
              <a:solidFill>
                <a:schemeClr val="tx1"/>
              </a:solidFill>
              <a:latin typeface="+mn-lt"/>
            </a:endParaRPr>
          </a:p>
          <a:p>
            <a:pPr eaLnBrk="1" hangingPunct="1">
              <a:lnSpc>
                <a:spcPct val="100000"/>
              </a:lnSpc>
              <a:buClr>
                <a:schemeClr val="tx1"/>
              </a:buClr>
              <a:buFont typeface="Verdana" charset="0"/>
              <a:buChar char="»"/>
              <a:defRPr/>
            </a:pPr>
            <a:r>
              <a:rPr lang="en-GB" sz="1200" dirty="0" smtClean="0">
                <a:solidFill>
                  <a:schemeClr val="tx1"/>
                </a:solidFill>
                <a:latin typeface="+mn-lt"/>
              </a:rPr>
              <a:t> Demo</a:t>
            </a:r>
          </a:p>
          <a:p>
            <a:pPr eaLnBrk="1" hangingPunct="1">
              <a:lnSpc>
                <a:spcPct val="100000"/>
              </a:lnSpc>
              <a:buClr>
                <a:schemeClr val="tx1"/>
              </a:buClr>
              <a:buFont typeface="Verdana" charset="0"/>
              <a:buNone/>
              <a:defRPr/>
            </a:pPr>
            <a:r>
              <a:rPr lang="en-GB" sz="400" dirty="0" smtClean="0">
                <a:solidFill>
                  <a:schemeClr val="tx1"/>
                </a:solidFill>
                <a:latin typeface="+mn-lt"/>
              </a:rPr>
              <a:t> </a:t>
            </a:r>
          </a:p>
          <a:p>
            <a:pPr eaLnBrk="1" hangingPunct="1">
              <a:lnSpc>
                <a:spcPct val="100000"/>
              </a:lnSpc>
              <a:buClr>
                <a:schemeClr val="tx1"/>
              </a:buClr>
              <a:buFont typeface="Verdana" charset="0"/>
              <a:buChar char="»"/>
              <a:defRPr/>
            </a:pPr>
            <a:r>
              <a:rPr lang="en-GB" sz="1200" dirty="0" smtClean="0">
                <a:solidFill>
                  <a:schemeClr val="tx1"/>
                </a:solidFill>
                <a:latin typeface="+mn-lt"/>
              </a:rPr>
              <a:t> </a:t>
            </a:r>
            <a:r>
              <a:rPr lang="en-GB" sz="1200" dirty="0" err="1" smtClean="0">
                <a:solidFill>
                  <a:schemeClr val="tx1"/>
                </a:solidFill>
                <a:latin typeface="+mn-lt"/>
              </a:rPr>
              <a:t>Architektur</a:t>
            </a:r>
            <a:endParaRPr lang="en-GB" sz="1200" dirty="0" smtClean="0">
              <a:solidFill>
                <a:schemeClr val="tx1"/>
              </a:solidFill>
              <a:latin typeface="+mn-lt"/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err="1" smtClean="0">
                <a:solidFill>
                  <a:schemeClr val="tx1"/>
                </a:solidFill>
                <a:latin typeface="+mn-lt"/>
              </a:rPr>
              <a:t>Systemübersicht</a:t>
            </a:r>
            <a:endParaRPr lang="en-GB" sz="1000" dirty="0" smtClean="0">
              <a:solidFill>
                <a:schemeClr val="tx1"/>
              </a:solidFill>
              <a:latin typeface="+mn-lt"/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err="1" smtClean="0">
                <a:solidFill>
                  <a:schemeClr val="tx1"/>
                </a:solidFill>
                <a:latin typeface="+mn-lt"/>
              </a:rPr>
              <a:t>Technologien</a:t>
            </a:r>
            <a:endParaRPr lang="en-GB" sz="1000" dirty="0" smtClean="0">
              <a:solidFill>
                <a:schemeClr val="tx1"/>
              </a:solidFill>
              <a:latin typeface="+mn-lt"/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smtClean="0">
                <a:solidFill>
                  <a:schemeClr val="tx1"/>
                </a:solidFill>
                <a:latin typeface="+mn-lt"/>
              </a:rPr>
              <a:t>Server</a:t>
            </a: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smtClean="0">
                <a:solidFill>
                  <a:schemeClr val="tx1"/>
                </a:solidFill>
                <a:latin typeface="+mn-lt"/>
              </a:rPr>
              <a:t>UML-</a:t>
            </a:r>
            <a:r>
              <a:rPr lang="en-GB" sz="1000" dirty="0" err="1" smtClean="0">
                <a:solidFill>
                  <a:schemeClr val="tx1"/>
                </a:solidFill>
                <a:latin typeface="+mn-lt"/>
              </a:rPr>
              <a:t>Diagramme</a:t>
            </a:r>
            <a:endParaRPr lang="en-GB" sz="1000" dirty="0" smtClean="0">
              <a:solidFill>
                <a:schemeClr val="tx1"/>
              </a:solidFill>
              <a:latin typeface="+mn-lt"/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smtClean="0">
                <a:solidFill>
                  <a:schemeClr val="tx1"/>
                </a:solidFill>
                <a:latin typeface="+mn-lt"/>
              </a:rPr>
              <a:t>Implementation MVC</a:t>
            </a: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err="1" smtClean="0">
                <a:solidFill>
                  <a:schemeClr val="tx1"/>
                </a:solidFill>
                <a:latin typeface="+mn-lt"/>
              </a:rPr>
              <a:t>BusinessLogic</a:t>
            </a:r>
            <a:endParaRPr lang="en-GB" sz="1000" dirty="0" smtClean="0">
              <a:solidFill>
                <a:schemeClr val="tx1"/>
              </a:solidFill>
              <a:latin typeface="+mn-lt"/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smtClean="0">
                <a:solidFill>
                  <a:schemeClr val="tx1"/>
                </a:solidFill>
                <a:latin typeface="+mn-lt"/>
              </a:rPr>
              <a:t>GET-Request</a:t>
            </a: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smtClean="0">
                <a:solidFill>
                  <a:schemeClr val="tx1"/>
                </a:solidFill>
                <a:latin typeface="+mn-lt"/>
              </a:rPr>
              <a:t>Exception Handling</a:t>
            </a: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err="1" smtClean="0">
                <a:solidFill>
                  <a:schemeClr val="tx1"/>
                </a:solidFill>
                <a:latin typeface="+mn-lt"/>
              </a:rPr>
              <a:t>Benutzerverwaltung</a:t>
            </a:r>
            <a:endParaRPr lang="en-GB" sz="1000" dirty="0" smtClean="0">
              <a:solidFill>
                <a:schemeClr val="tx1"/>
              </a:solidFill>
              <a:latin typeface="+mn-lt"/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smtClean="0">
                <a:solidFill>
                  <a:schemeClr val="tx1"/>
                </a:solidFill>
                <a:latin typeface="+mn-lt"/>
              </a:rPr>
              <a:t>Security</a:t>
            </a: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smtClean="0">
                <a:solidFill>
                  <a:schemeClr val="tx1"/>
                </a:solidFill>
                <a:latin typeface="+mn-lt"/>
              </a:rPr>
              <a:t>Transactions</a:t>
            </a: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b="1" dirty="0" err="1" smtClean="0">
                <a:solidFill>
                  <a:srgbClr val="FF0000"/>
                </a:solidFill>
                <a:latin typeface="+mn-lt"/>
              </a:rPr>
              <a:t>Javascript</a:t>
            </a:r>
            <a:endParaRPr lang="en-GB" sz="1000" b="1" dirty="0" smtClean="0">
              <a:solidFill>
                <a:srgbClr val="FF0000"/>
              </a:solidFill>
              <a:latin typeface="+mn-lt"/>
            </a:endParaRPr>
          </a:p>
          <a:p>
            <a:pPr eaLnBrk="1" hangingPunct="1">
              <a:lnSpc>
                <a:spcPct val="100000"/>
              </a:lnSpc>
              <a:buClr>
                <a:schemeClr val="tx1"/>
              </a:buClr>
              <a:buFont typeface="Verdana" charset="0"/>
              <a:buChar char="»"/>
              <a:defRPr/>
            </a:pPr>
            <a:endParaRPr lang="en-GB" sz="400" dirty="0" smtClean="0">
              <a:solidFill>
                <a:schemeClr val="tx1"/>
              </a:solidFill>
              <a:latin typeface="+mn-lt"/>
            </a:endParaRPr>
          </a:p>
          <a:p>
            <a:pPr eaLnBrk="1" hangingPunct="1">
              <a:lnSpc>
                <a:spcPct val="100000"/>
              </a:lnSpc>
              <a:buClr>
                <a:schemeClr val="tx1"/>
              </a:buClr>
              <a:buFont typeface="Verdana" charset="0"/>
              <a:buChar char="»"/>
              <a:defRPr/>
            </a:pPr>
            <a:r>
              <a:rPr lang="en-GB" sz="1200" dirty="0" err="1" smtClean="0">
                <a:solidFill>
                  <a:schemeClr val="tx1"/>
                </a:solidFill>
                <a:latin typeface="+mn-lt"/>
              </a:rPr>
              <a:t>Qualitätsmanagement</a:t>
            </a:r>
            <a:endParaRPr lang="en-GB" sz="1200" dirty="0" smtClean="0">
              <a:solidFill>
                <a:schemeClr val="tx1"/>
              </a:solidFill>
              <a:latin typeface="+mn-lt"/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err="1" smtClean="0">
                <a:solidFill>
                  <a:schemeClr val="tx1"/>
                </a:solidFill>
              </a:rPr>
              <a:t>Massnahmen</a:t>
            </a:r>
            <a:endParaRPr lang="en-GB" sz="1000" dirty="0" smtClean="0">
              <a:solidFill>
                <a:schemeClr val="tx1"/>
              </a:solidFill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smtClean="0">
                <a:solidFill>
                  <a:schemeClr val="tx1"/>
                </a:solidFill>
              </a:rPr>
              <a:t>Testing</a:t>
            </a: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err="1" smtClean="0">
                <a:solidFill>
                  <a:schemeClr val="tx1"/>
                </a:solidFill>
              </a:rPr>
              <a:t>Metriken</a:t>
            </a:r>
            <a:endParaRPr lang="en-GB" sz="1000" dirty="0" smtClean="0">
              <a:solidFill>
                <a:schemeClr val="tx1"/>
              </a:solidFill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smtClean="0">
                <a:solidFill>
                  <a:schemeClr val="tx1"/>
                </a:solidFill>
              </a:rPr>
              <a:t>Usability Test</a:t>
            </a:r>
            <a:r>
              <a:rPr lang="en-GB" sz="800" dirty="0" smtClean="0">
                <a:solidFill>
                  <a:schemeClr val="tx1"/>
                </a:solidFill>
              </a:rPr>
              <a:t/>
            </a:r>
            <a:br>
              <a:rPr lang="en-GB" sz="800" dirty="0" smtClean="0">
                <a:solidFill>
                  <a:schemeClr val="tx1"/>
                </a:solidFill>
              </a:rPr>
            </a:br>
            <a:endParaRPr lang="en-GB" sz="400" dirty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  <a:buClr>
                <a:schemeClr val="tx1"/>
              </a:buClr>
              <a:buFont typeface="Verdana" charset="0"/>
              <a:buChar char="»"/>
              <a:defRPr/>
            </a:pPr>
            <a:r>
              <a:rPr lang="en-GB" sz="1200" dirty="0" err="1" smtClean="0">
                <a:solidFill>
                  <a:schemeClr val="tx1"/>
                </a:solidFill>
              </a:rPr>
              <a:t>Projektmanagement</a:t>
            </a:r>
            <a:endParaRPr lang="en-GB" sz="1200" dirty="0">
              <a:solidFill>
                <a:schemeClr val="tx1"/>
              </a:solidFill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err="1" smtClean="0">
                <a:solidFill>
                  <a:schemeClr val="tx1"/>
                </a:solidFill>
              </a:rPr>
              <a:t>Projektplan</a:t>
            </a:r>
            <a:endParaRPr lang="en-GB" sz="1000" dirty="0" smtClean="0">
              <a:solidFill>
                <a:schemeClr val="tx1"/>
              </a:solidFill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err="1" smtClean="0">
                <a:solidFill>
                  <a:schemeClr val="tx1"/>
                </a:solidFill>
              </a:rPr>
              <a:t>Risiken</a:t>
            </a:r>
            <a:endParaRPr lang="en-GB" sz="1000" dirty="0" smtClean="0">
              <a:solidFill>
                <a:schemeClr val="tx1"/>
              </a:solidFill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err="1" smtClean="0">
                <a:solidFill>
                  <a:schemeClr val="tx1"/>
                </a:solidFill>
              </a:rPr>
              <a:t>Projekttools</a:t>
            </a:r>
            <a:endParaRPr lang="en-GB" sz="1000" dirty="0" smtClean="0">
              <a:solidFill>
                <a:schemeClr val="tx1"/>
              </a:solidFill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err="1" smtClean="0">
                <a:solidFill>
                  <a:schemeClr val="tx1"/>
                </a:solidFill>
              </a:rPr>
              <a:t>Statistiken</a:t>
            </a:r>
            <a:r>
              <a:rPr lang="en-GB" sz="800" dirty="0" smtClean="0">
                <a:solidFill>
                  <a:schemeClr val="tx1"/>
                </a:solidFill>
              </a:rPr>
              <a:t/>
            </a:r>
            <a:br>
              <a:rPr lang="en-GB" sz="800" dirty="0" smtClean="0">
                <a:solidFill>
                  <a:schemeClr val="tx1"/>
                </a:solidFill>
              </a:rPr>
            </a:br>
            <a:endParaRPr lang="en-GB" sz="400" dirty="0" smtClean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  <a:buClr>
                <a:schemeClr val="tx1"/>
              </a:buClr>
              <a:buFont typeface="Verdana" charset="0"/>
              <a:buChar char="»"/>
              <a:defRPr/>
            </a:pPr>
            <a:r>
              <a:rPr lang="en-GB" sz="1200" dirty="0" err="1" smtClean="0">
                <a:solidFill>
                  <a:schemeClr val="tx1"/>
                </a:solidFill>
              </a:rPr>
              <a:t>Rückblick</a:t>
            </a:r>
            <a:endParaRPr lang="en-GB" sz="1200" dirty="0">
              <a:solidFill>
                <a:schemeClr val="tx1"/>
              </a:solidFill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smtClean="0">
                <a:solidFill>
                  <a:schemeClr val="tx1"/>
                </a:solidFill>
              </a:rPr>
              <a:t>Positives</a:t>
            </a:r>
            <a:endParaRPr lang="en-GB" sz="1000" dirty="0">
              <a:solidFill>
                <a:schemeClr val="tx1"/>
              </a:solidFill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smtClean="0">
                <a:solidFill>
                  <a:schemeClr val="tx1"/>
                </a:solidFill>
              </a:rPr>
              <a:t>Negatives</a:t>
            </a:r>
            <a:endParaRPr lang="en-GB" sz="1000" dirty="0" smtClean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55789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2051721" y="188641"/>
            <a:ext cx="6984776" cy="6409010"/>
          </a:xfrm>
          <a:prstGeom prst="rect">
            <a:avLst/>
          </a:prstGeom>
          <a:solidFill>
            <a:srgbClr val="FFFFFF">
              <a:alpha val="80000"/>
            </a:srgbClr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>
              <a:cs typeface="Lucida Sans Unicode" charset="0"/>
            </a:endParaRPr>
          </a:p>
        </p:txBody>
      </p:sp>
      <p:sp>
        <p:nvSpPr>
          <p:cNvPr id="14" name="Text Box 4"/>
          <p:cNvSpPr txBox="1">
            <a:spLocks noChangeArrowheads="1"/>
          </p:cNvSpPr>
          <p:nvPr/>
        </p:nvSpPr>
        <p:spPr bwMode="auto">
          <a:xfrm>
            <a:off x="2189817" y="352424"/>
            <a:ext cx="6769100" cy="371513"/>
          </a:xfrm>
          <a:prstGeom prst="rect">
            <a:avLst/>
          </a:prstGeom>
          <a:solidFill>
            <a:srgbClr val="FFFFFF">
              <a:alpha val="20000"/>
            </a:srgbClr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Lucida Sans Unicode" charset="0"/>
              </a:defRPr>
            </a:lvl1pPr>
            <a:lvl2pPr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2pPr>
            <a:lvl3pPr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3pPr>
            <a:lvl4pPr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4pPr>
            <a:lvl5pPr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5pPr>
            <a:lvl6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6pPr>
            <a:lvl7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7pPr>
            <a:lvl8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8pPr>
            <a:lvl9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9pPr>
          </a:lstStyle>
          <a:p>
            <a:pPr eaLnBrk="1" hangingPunct="1">
              <a:lnSpc>
                <a:spcPct val="100000"/>
              </a:lnSpc>
              <a:buClr>
                <a:srgbClr val="FFFFFF"/>
              </a:buClr>
              <a:defRPr/>
            </a:pPr>
            <a:r>
              <a:rPr lang="en-GB" b="1" dirty="0" err="1" smtClean="0"/>
              <a:t>Auswertungen</a:t>
            </a:r>
            <a:endParaRPr lang="en-GB" b="1" dirty="0" smtClean="0"/>
          </a:p>
        </p:txBody>
      </p:sp>
      <p:sp>
        <p:nvSpPr>
          <p:cNvPr id="6" name="Textfeld 5"/>
          <p:cNvSpPr txBox="1"/>
          <p:nvPr/>
        </p:nvSpPr>
        <p:spPr>
          <a:xfrm>
            <a:off x="2231232" y="836712"/>
            <a:ext cx="6912768" cy="54014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de-DE" sz="3200" dirty="0" err="1" smtClean="0"/>
              <a:t>ChartJS</a:t>
            </a:r>
            <a:r>
              <a:rPr lang="de-DE" sz="3200" dirty="0" smtClean="0"/>
              <a:t> (</a:t>
            </a:r>
            <a:r>
              <a:rPr lang="de-DE" sz="3200" dirty="0" err="1" smtClean="0"/>
              <a:t>DevExpress</a:t>
            </a:r>
            <a:r>
              <a:rPr lang="de-DE" sz="3200" dirty="0" smtClean="0"/>
              <a:t>)</a:t>
            </a:r>
          </a:p>
          <a:p>
            <a:pPr>
              <a:spcBef>
                <a:spcPts val="600"/>
              </a:spcBef>
            </a:pPr>
            <a:r>
              <a:rPr lang="de-DE" sz="1400" dirty="0" err="1">
                <a:latin typeface="Consolas"/>
                <a:cs typeface="Consolas"/>
              </a:rPr>
              <a:t>function</a:t>
            </a:r>
            <a:r>
              <a:rPr lang="de-DE" sz="1400" dirty="0">
                <a:latin typeface="Consolas"/>
                <a:cs typeface="Consolas"/>
              </a:rPr>
              <a:t> </a:t>
            </a:r>
            <a:r>
              <a:rPr lang="de-DE" sz="1400" dirty="0" err="1">
                <a:latin typeface="Consolas"/>
                <a:cs typeface="Consolas"/>
              </a:rPr>
              <a:t>createWorkTimeDayChart</a:t>
            </a:r>
            <a:r>
              <a:rPr lang="de-DE" sz="1400" dirty="0">
                <a:latin typeface="Consolas"/>
                <a:cs typeface="Consolas"/>
              </a:rPr>
              <a:t>() {</a:t>
            </a:r>
          </a:p>
          <a:p>
            <a:pPr>
              <a:tabLst>
                <a:tab pos="444500" algn="l"/>
              </a:tabLst>
            </a:pPr>
            <a:r>
              <a:rPr lang="da-DK" sz="1400" dirty="0" smtClean="0">
                <a:latin typeface="Consolas"/>
                <a:cs typeface="Consolas"/>
              </a:rPr>
              <a:t>	var </a:t>
            </a:r>
            <a:r>
              <a:rPr lang="da-DK" sz="1400" dirty="0" err="1">
                <a:latin typeface="Consolas"/>
                <a:cs typeface="Consolas"/>
              </a:rPr>
              <a:t>chartDataSource</a:t>
            </a:r>
            <a:r>
              <a:rPr lang="da-DK" sz="1400" dirty="0">
                <a:latin typeface="Consolas"/>
                <a:cs typeface="Consolas"/>
              </a:rPr>
              <a:t> = [];</a:t>
            </a:r>
          </a:p>
          <a:p>
            <a:pPr>
              <a:tabLst>
                <a:tab pos="444500" algn="l"/>
              </a:tabLst>
            </a:pPr>
            <a:r>
              <a:rPr lang="da-DK" sz="1400" dirty="0" smtClean="0">
                <a:latin typeface="Consolas"/>
                <a:cs typeface="Consolas"/>
              </a:rPr>
              <a:t>	$</a:t>
            </a:r>
            <a:r>
              <a:rPr lang="da-DK" sz="1400" dirty="0">
                <a:latin typeface="Consolas"/>
                <a:cs typeface="Consolas"/>
              </a:rPr>
              <a:t>("</a:t>
            </a:r>
            <a:r>
              <a:rPr lang="da-DK" sz="1400" dirty="0" err="1">
                <a:latin typeface="Consolas"/>
                <a:cs typeface="Consolas"/>
              </a:rPr>
              <a:t>table#timePerDay</a:t>
            </a:r>
            <a:r>
              <a:rPr lang="da-DK" sz="1400" dirty="0">
                <a:latin typeface="Consolas"/>
                <a:cs typeface="Consolas"/>
              </a:rPr>
              <a:t> </a:t>
            </a:r>
            <a:r>
              <a:rPr lang="da-DK" sz="1400" dirty="0" err="1">
                <a:latin typeface="Consolas"/>
                <a:cs typeface="Consolas"/>
              </a:rPr>
              <a:t>tr.item</a:t>
            </a:r>
            <a:r>
              <a:rPr lang="da-DK" sz="1400" dirty="0">
                <a:latin typeface="Consolas"/>
                <a:cs typeface="Consolas"/>
              </a:rPr>
              <a:t>").</a:t>
            </a:r>
            <a:r>
              <a:rPr lang="da-DK" sz="1400" dirty="0" err="1">
                <a:latin typeface="Consolas"/>
                <a:cs typeface="Consolas"/>
              </a:rPr>
              <a:t>each</a:t>
            </a:r>
            <a:r>
              <a:rPr lang="da-DK" sz="1400" dirty="0">
                <a:latin typeface="Consolas"/>
                <a:cs typeface="Consolas"/>
              </a:rPr>
              <a:t>(</a:t>
            </a:r>
            <a:r>
              <a:rPr lang="da-DK" sz="1400" dirty="0" err="1">
                <a:latin typeface="Consolas"/>
                <a:cs typeface="Consolas"/>
              </a:rPr>
              <a:t>function</a:t>
            </a:r>
            <a:r>
              <a:rPr lang="da-DK" sz="1400" dirty="0">
                <a:latin typeface="Consolas"/>
                <a:cs typeface="Consolas"/>
              </a:rPr>
              <a:t> () </a:t>
            </a:r>
            <a:r>
              <a:rPr lang="da-DK" sz="1400" dirty="0" smtClean="0">
                <a:latin typeface="Consolas"/>
                <a:cs typeface="Consolas"/>
              </a:rPr>
              <a:t>{</a:t>
            </a:r>
          </a:p>
          <a:p>
            <a:pPr>
              <a:tabLst>
                <a:tab pos="723900" algn="l"/>
              </a:tabLst>
            </a:pPr>
            <a:r>
              <a:rPr lang="da-DK" sz="1400" dirty="0">
                <a:latin typeface="Consolas"/>
                <a:cs typeface="Consolas"/>
              </a:rPr>
              <a:t>	</a:t>
            </a:r>
            <a:r>
              <a:rPr lang="da-DK" sz="1400" dirty="0" smtClean="0">
                <a:latin typeface="Consolas"/>
                <a:cs typeface="Consolas"/>
              </a:rPr>
              <a:t>// </a:t>
            </a:r>
            <a:r>
              <a:rPr lang="da-DK" sz="1400" dirty="0" err="1" smtClean="0">
                <a:latin typeface="Consolas"/>
                <a:cs typeface="Consolas"/>
              </a:rPr>
              <a:t>abfüllen</a:t>
            </a:r>
            <a:r>
              <a:rPr lang="da-DK" sz="1400" dirty="0" smtClean="0">
                <a:latin typeface="Consolas"/>
                <a:cs typeface="Consolas"/>
              </a:rPr>
              <a:t> des Arrays mit Daten</a:t>
            </a:r>
          </a:p>
          <a:p>
            <a:pPr>
              <a:tabLst>
                <a:tab pos="723900" algn="l"/>
              </a:tabLst>
            </a:pPr>
            <a:r>
              <a:rPr lang="da-DK" sz="1400" dirty="0">
                <a:latin typeface="Consolas"/>
                <a:cs typeface="Consolas"/>
              </a:rPr>
              <a:t>	</a:t>
            </a:r>
            <a:r>
              <a:rPr lang="da-DK" sz="1400" dirty="0" smtClean="0">
                <a:latin typeface="Consolas"/>
                <a:cs typeface="Consolas"/>
              </a:rPr>
              <a:t>…</a:t>
            </a:r>
          </a:p>
          <a:p>
            <a:pPr>
              <a:tabLst>
                <a:tab pos="444500" algn="l"/>
              </a:tabLst>
            </a:pPr>
            <a:r>
              <a:rPr lang="en-US" sz="1400" dirty="0" smtClean="0">
                <a:latin typeface="Consolas"/>
                <a:cs typeface="Consolas"/>
              </a:rPr>
              <a:t>	}</a:t>
            </a:r>
            <a:r>
              <a:rPr lang="en-US" sz="1400" dirty="0">
                <a:latin typeface="Consolas"/>
                <a:cs typeface="Consolas"/>
              </a:rPr>
              <a:t>);</a:t>
            </a:r>
          </a:p>
          <a:p>
            <a:pPr>
              <a:tabLst>
                <a:tab pos="444500" algn="l"/>
              </a:tabLst>
            </a:pPr>
            <a:endParaRPr lang="en-US" sz="1400" dirty="0">
              <a:latin typeface="Consolas"/>
              <a:cs typeface="Consolas"/>
            </a:endParaRPr>
          </a:p>
          <a:p>
            <a:pPr>
              <a:tabLst>
                <a:tab pos="444500" algn="l"/>
              </a:tabLst>
            </a:pPr>
            <a:r>
              <a:rPr lang="en-US" sz="1400" dirty="0" smtClean="0">
                <a:latin typeface="Consolas"/>
                <a:cs typeface="Consolas"/>
              </a:rPr>
              <a:t>	$</a:t>
            </a:r>
            <a:r>
              <a:rPr lang="en-US" sz="1400" dirty="0">
                <a:latin typeface="Consolas"/>
                <a:cs typeface="Consolas"/>
              </a:rPr>
              <a:t>("#</a:t>
            </a:r>
            <a:r>
              <a:rPr lang="en-US" sz="1400" dirty="0" err="1">
                <a:latin typeface="Consolas"/>
                <a:cs typeface="Consolas"/>
              </a:rPr>
              <a:t>workTimeDayChartContainer</a:t>
            </a:r>
            <a:r>
              <a:rPr lang="en-US" sz="1400" dirty="0">
                <a:latin typeface="Consolas"/>
                <a:cs typeface="Consolas"/>
              </a:rPr>
              <a:t>").</a:t>
            </a:r>
            <a:r>
              <a:rPr lang="en-US" sz="1400" dirty="0" err="1">
                <a:latin typeface="Consolas"/>
                <a:cs typeface="Consolas"/>
              </a:rPr>
              <a:t>dxPieChart</a:t>
            </a:r>
            <a:r>
              <a:rPr lang="en-US" sz="1400" dirty="0">
                <a:latin typeface="Consolas"/>
                <a:cs typeface="Consolas"/>
              </a:rPr>
              <a:t>({</a:t>
            </a:r>
          </a:p>
          <a:p>
            <a:pPr>
              <a:tabLst>
                <a:tab pos="723900" algn="l"/>
              </a:tabLst>
            </a:pPr>
            <a:r>
              <a:rPr lang="en-US" sz="1400" dirty="0" smtClean="0">
                <a:latin typeface="Consolas"/>
                <a:cs typeface="Consolas"/>
              </a:rPr>
              <a:t>	</a:t>
            </a:r>
            <a:r>
              <a:rPr lang="en-US" sz="1400" dirty="0" err="1" smtClean="0">
                <a:latin typeface="Consolas"/>
                <a:cs typeface="Consolas"/>
              </a:rPr>
              <a:t>dataSource</a:t>
            </a:r>
            <a:r>
              <a:rPr lang="en-US" sz="1400" dirty="0">
                <a:latin typeface="Consolas"/>
                <a:cs typeface="Consolas"/>
              </a:rPr>
              <a:t>: </a:t>
            </a:r>
            <a:r>
              <a:rPr lang="en-US" sz="1400" dirty="0" err="1">
                <a:latin typeface="Consolas"/>
                <a:cs typeface="Consolas"/>
              </a:rPr>
              <a:t>chartDataSource</a:t>
            </a:r>
            <a:r>
              <a:rPr lang="en-US" sz="1400" dirty="0">
                <a:latin typeface="Consolas"/>
                <a:cs typeface="Consolas"/>
              </a:rPr>
              <a:t>,</a:t>
            </a:r>
          </a:p>
          <a:p>
            <a:pPr>
              <a:tabLst>
                <a:tab pos="723900" algn="l"/>
              </a:tabLst>
            </a:pPr>
            <a:r>
              <a:rPr lang="en-US" sz="1400" dirty="0" smtClean="0">
                <a:latin typeface="Consolas"/>
                <a:cs typeface="Consolas"/>
              </a:rPr>
              <a:t>	series</a:t>
            </a:r>
            <a:r>
              <a:rPr lang="en-US" sz="1400" dirty="0">
                <a:latin typeface="Consolas"/>
                <a:cs typeface="Consolas"/>
              </a:rPr>
              <a:t>: {</a:t>
            </a:r>
          </a:p>
          <a:p>
            <a:pPr>
              <a:tabLst>
                <a:tab pos="901700" algn="l"/>
              </a:tabLst>
            </a:pPr>
            <a:r>
              <a:rPr lang="tr-TR" sz="1400" dirty="0" smtClean="0">
                <a:latin typeface="Consolas"/>
                <a:cs typeface="Consolas"/>
              </a:rPr>
              <a:t>	</a:t>
            </a:r>
            <a:r>
              <a:rPr lang="tr-TR" sz="1400" dirty="0" err="1" smtClean="0">
                <a:latin typeface="Consolas"/>
                <a:cs typeface="Consolas"/>
              </a:rPr>
              <a:t>argumentField</a:t>
            </a:r>
            <a:r>
              <a:rPr lang="tr-TR" sz="1400" dirty="0">
                <a:latin typeface="Consolas"/>
                <a:cs typeface="Consolas"/>
              </a:rPr>
              <a:t>: 'name',</a:t>
            </a:r>
          </a:p>
          <a:p>
            <a:pPr>
              <a:tabLst>
                <a:tab pos="901700" algn="l"/>
              </a:tabLst>
            </a:pPr>
            <a:r>
              <a:rPr lang="fi-FI" sz="1400" dirty="0" smtClean="0">
                <a:latin typeface="Consolas"/>
                <a:cs typeface="Consolas"/>
              </a:rPr>
              <a:t>	</a:t>
            </a:r>
            <a:r>
              <a:rPr lang="fi-FI" sz="1400" dirty="0" err="1" smtClean="0">
                <a:latin typeface="Consolas"/>
                <a:cs typeface="Consolas"/>
              </a:rPr>
              <a:t>valueField</a:t>
            </a:r>
            <a:r>
              <a:rPr lang="fi-FI" sz="1400" dirty="0">
                <a:latin typeface="Consolas"/>
                <a:cs typeface="Consolas"/>
              </a:rPr>
              <a:t>: '</a:t>
            </a:r>
            <a:r>
              <a:rPr lang="fi-FI" sz="1400" dirty="0" err="1" smtClean="0">
                <a:latin typeface="Consolas"/>
                <a:cs typeface="Consolas"/>
              </a:rPr>
              <a:t>value</a:t>
            </a:r>
            <a:r>
              <a:rPr lang="fi-FI" sz="1400" dirty="0" smtClean="0">
                <a:latin typeface="Consolas"/>
                <a:cs typeface="Consolas"/>
              </a:rPr>
              <a:t>’</a:t>
            </a:r>
            <a:endParaRPr lang="fi-FI" sz="1400" dirty="0">
              <a:latin typeface="Consolas"/>
              <a:cs typeface="Consolas"/>
            </a:endParaRPr>
          </a:p>
          <a:p>
            <a:pPr>
              <a:tabLst>
                <a:tab pos="723900" algn="l"/>
              </a:tabLst>
            </a:pPr>
            <a:r>
              <a:rPr lang="fi-FI" sz="1400" dirty="0" smtClean="0">
                <a:latin typeface="Consolas"/>
                <a:cs typeface="Consolas"/>
              </a:rPr>
              <a:t>	}</a:t>
            </a:r>
            <a:r>
              <a:rPr lang="fi-FI" sz="1400" dirty="0">
                <a:latin typeface="Consolas"/>
                <a:cs typeface="Consolas"/>
              </a:rPr>
              <a:t>,</a:t>
            </a:r>
          </a:p>
          <a:p>
            <a:pPr>
              <a:tabLst>
                <a:tab pos="723900" algn="l"/>
              </a:tabLst>
            </a:pPr>
            <a:r>
              <a:rPr lang="nl-NL" sz="1400" dirty="0" smtClean="0">
                <a:latin typeface="Consolas"/>
                <a:cs typeface="Consolas"/>
              </a:rPr>
              <a:t>	</a:t>
            </a:r>
            <a:r>
              <a:rPr lang="nl-NL" sz="1400" dirty="0" err="1" smtClean="0">
                <a:latin typeface="Consolas"/>
                <a:cs typeface="Consolas"/>
              </a:rPr>
              <a:t>tooltip</a:t>
            </a:r>
            <a:r>
              <a:rPr lang="nl-NL" sz="1400" dirty="0">
                <a:latin typeface="Consolas"/>
                <a:cs typeface="Consolas"/>
              </a:rPr>
              <a:t>: {</a:t>
            </a:r>
          </a:p>
          <a:p>
            <a:pPr>
              <a:tabLst>
                <a:tab pos="901700" algn="l"/>
              </a:tabLst>
            </a:pPr>
            <a:r>
              <a:rPr lang="nl-NL" sz="1400" dirty="0" smtClean="0">
                <a:latin typeface="Consolas"/>
                <a:cs typeface="Consolas"/>
              </a:rPr>
              <a:t>	</a:t>
            </a:r>
            <a:r>
              <a:rPr lang="nl-NL" sz="1400" dirty="0" err="1" smtClean="0">
                <a:latin typeface="Consolas"/>
                <a:cs typeface="Consolas"/>
              </a:rPr>
              <a:t>enabled</a:t>
            </a:r>
            <a:r>
              <a:rPr lang="nl-NL" sz="1400" dirty="0">
                <a:latin typeface="Consolas"/>
                <a:cs typeface="Consolas"/>
              </a:rPr>
              <a:t>: </a:t>
            </a:r>
            <a:r>
              <a:rPr lang="nl-NL" sz="1400" dirty="0" err="1">
                <a:latin typeface="Consolas"/>
                <a:cs typeface="Consolas"/>
              </a:rPr>
              <a:t>true</a:t>
            </a:r>
            <a:r>
              <a:rPr lang="nl-NL" sz="1400" dirty="0">
                <a:latin typeface="Consolas"/>
                <a:cs typeface="Consolas"/>
              </a:rPr>
              <a:t>,</a:t>
            </a:r>
          </a:p>
          <a:p>
            <a:pPr>
              <a:tabLst>
                <a:tab pos="901700" algn="l"/>
              </a:tabLst>
            </a:pPr>
            <a:r>
              <a:rPr lang="es-ES_tradnl" sz="1400" dirty="0" smtClean="0">
                <a:latin typeface="Consolas"/>
                <a:cs typeface="Consolas"/>
              </a:rPr>
              <a:t>	</a:t>
            </a:r>
            <a:r>
              <a:rPr lang="es-ES_tradnl" sz="1400" dirty="0" err="1" smtClean="0">
                <a:latin typeface="Consolas"/>
                <a:cs typeface="Consolas"/>
              </a:rPr>
              <a:t>percentPrecision</a:t>
            </a:r>
            <a:r>
              <a:rPr lang="es-ES_tradnl" sz="1400" dirty="0">
                <a:latin typeface="Consolas"/>
                <a:cs typeface="Consolas"/>
              </a:rPr>
              <a:t>: </a:t>
            </a:r>
            <a:r>
              <a:rPr lang="es-ES_tradnl" sz="1400" dirty="0" smtClean="0">
                <a:latin typeface="Consolas"/>
                <a:cs typeface="Consolas"/>
              </a:rPr>
              <a:t>2</a:t>
            </a:r>
            <a:endParaRPr lang="fi-FI" sz="1400" dirty="0">
              <a:latin typeface="Consolas"/>
              <a:cs typeface="Consolas"/>
            </a:endParaRPr>
          </a:p>
          <a:p>
            <a:pPr>
              <a:tabLst>
                <a:tab pos="723900" algn="l"/>
              </a:tabLst>
            </a:pPr>
            <a:r>
              <a:rPr lang="fi-FI" sz="1400" dirty="0" smtClean="0">
                <a:latin typeface="Consolas"/>
                <a:cs typeface="Consolas"/>
              </a:rPr>
              <a:t>	}</a:t>
            </a:r>
            <a:r>
              <a:rPr lang="fi-FI" sz="1400" dirty="0">
                <a:latin typeface="Consolas"/>
                <a:cs typeface="Consolas"/>
              </a:rPr>
              <a:t>,</a:t>
            </a:r>
          </a:p>
          <a:p>
            <a:pPr>
              <a:tabLst>
                <a:tab pos="723900" algn="l"/>
              </a:tabLst>
            </a:pPr>
            <a:r>
              <a:rPr lang="fi-FI" sz="1400" dirty="0" smtClean="0">
                <a:latin typeface="Consolas"/>
                <a:cs typeface="Consolas"/>
              </a:rPr>
              <a:t>	</a:t>
            </a:r>
            <a:r>
              <a:rPr lang="fi-FI" sz="1400" dirty="0" err="1" smtClean="0">
                <a:latin typeface="Consolas"/>
                <a:cs typeface="Consolas"/>
              </a:rPr>
              <a:t>title</a:t>
            </a:r>
            <a:r>
              <a:rPr lang="fi-FI" sz="1400" dirty="0">
                <a:latin typeface="Consolas"/>
                <a:cs typeface="Consolas"/>
              </a:rPr>
              <a:t>: {</a:t>
            </a:r>
          </a:p>
          <a:p>
            <a:pPr>
              <a:tabLst>
                <a:tab pos="901700" algn="l"/>
              </a:tabLst>
            </a:pPr>
            <a:r>
              <a:rPr lang="it-IT" sz="1400" dirty="0" smtClean="0">
                <a:latin typeface="Consolas"/>
                <a:cs typeface="Consolas"/>
              </a:rPr>
              <a:t>	text</a:t>
            </a:r>
            <a:r>
              <a:rPr lang="it-IT" sz="1400" dirty="0">
                <a:latin typeface="Consolas"/>
                <a:cs typeface="Consolas"/>
              </a:rPr>
              <a:t>: 'Time per </a:t>
            </a:r>
            <a:r>
              <a:rPr lang="it-IT" sz="1400" dirty="0" err="1" smtClean="0">
                <a:latin typeface="Consolas"/>
                <a:cs typeface="Consolas"/>
              </a:rPr>
              <a:t>Day</a:t>
            </a:r>
            <a:r>
              <a:rPr lang="it-IT" sz="1400" dirty="0" smtClean="0">
                <a:latin typeface="Consolas"/>
                <a:cs typeface="Consolas"/>
              </a:rPr>
              <a:t>’</a:t>
            </a:r>
            <a:endParaRPr lang="it-IT" sz="1400" dirty="0">
              <a:latin typeface="Consolas"/>
              <a:cs typeface="Consolas"/>
            </a:endParaRPr>
          </a:p>
          <a:p>
            <a:pPr>
              <a:tabLst>
                <a:tab pos="723900" algn="l"/>
              </a:tabLst>
            </a:pPr>
            <a:r>
              <a:rPr lang="it-IT" sz="1400" dirty="0" smtClean="0">
                <a:latin typeface="Consolas"/>
                <a:cs typeface="Consolas"/>
              </a:rPr>
              <a:t>	}</a:t>
            </a:r>
            <a:endParaRPr lang="it-IT" sz="1400" dirty="0">
              <a:latin typeface="Consolas"/>
              <a:cs typeface="Consolas"/>
            </a:endParaRPr>
          </a:p>
          <a:p>
            <a:pPr>
              <a:tabLst>
                <a:tab pos="444500" algn="l"/>
              </a:tabLst>
            </a:pPr>
            <a:r>
              <a:rPr lang="it-IT" sz="1400" dirty="0" smtClean="0">
                <a:latin typeface="Consolas"/>
                <a:cs typeface="Consolas"/>
              </a:rPr>
              <a:t>	}</a:t>
            </a:r>
            <a:r>
              <a:rPr lang="it-IT" sz="1400" dirty="0">
                <a:latin typeface="Consolas"/>
                <a:cs typeface="Consolas"/>
              </a:rPr>
              <a:t>);</a:t>
            </a:r>
          </a:p>
          <a:p>
            <a:r>
              <a:rPr lang="it-IT" sz="1400" dirty="0" smtClean="0">
                <a:latin typeface="Consolas"/>
                <a:cs typeface="Consolas"/>
              </a:rPr>
              <a:t>}</a:t>
            </a:r>
            <a:endParaRPr lang="de-DE" sz="1400" dirty="0">
              <a:latin typeface="Consolas"/>
              <a:cs typeface="Consolas"/>
            </a:endParaRPr>
          </a:p>
        </p:txBody>
      </p:sp>
      <p:pic>
        <p:nvPicPr>
          <p:cNvPr id="2" name="Bild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0112" y="3429000"/>
            <a:ext cx="3280701" cy="2726308"/>
          </a:xfrm>
          <a:prstGeom prst="rect">
            <a:avLst/>
          </a:prstGeom>
        </p:spPr>
      </p:pic>
      <p:sp>
        <p:nvSpPr>
          <p:cNvPr id="7" name="Text Box 2"/>
          <p:cNvSpPr txBox="1">
            <a:spLocks noChangeArrowheads="1"/>
          </p:cNvSpPr>
          <p:nvPr/>
        </p:nvSpPr>
        <p:spPr bwMode="auto">
          <a:xfrm>
            <a:off x="179388" y="1117600"/>
            <a:ext cx="1800324" cy="46502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Lucida Sans Unicode" charset="0"/>
              </a:defRPr>
            </a:lvl1pPr>
            <a:lvl2pPr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2pPr>
            <a:lvl3pPr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3pPr>
            <a:lvl4pPr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4pPr>
            <a:lvl5pPr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5pPr>
            <a:lvl6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6pPr>
            <a:lvl7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7pPr>
            <a:lvl8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8pPr>
            <a:lvl9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9pPr>
          </a:lstStyle>
          <a:p>
            <a:pPr eaLnBrk="1" hangingPunct="1">
              <a:lnSpc>
                <a:spcPct val="100000"/>
              </a:lnSpc>
              <a:buClr>
                <a:schemeClr val="tx1"/>
              </a:buClr>
              <a:buFont typeface="Verdana" charset="0"/>
              <a:buChar char="»"/>
              <a:defRPr/>
            </a:pPr>
            <a:r>
              <a:rPr lang="en-GB" sz="1200" b="1" dirty="0" smtClean="0">
                <a:solidFill>
                  <a:schemeClr val="tx1"/>
                </a:solidFill>
                <a:latin typeface="+mn-lt"/>
              </a:rPr>
              <a:t> </a:t>
            </a:r>
            <a:r>
              <a:rPr lang="en-GB" sz="1200" dirty="0" smtClean="0">
                <a:solidFill>
                  <a:schemeClr val="tx1"/>
                </a:solidFill>
                <a:latin typeface="+mn-lt"/>
              </a:rPr>
              <a:t>Was </a:t>
            </a:r>
            <a:r>
              <a:rPr lang="en-GB" sz="1200" dirty="0" err="1" smtClean="0">
                <a:solidFill>
                  <a:schemeClr val="tx1"/>
                </a:solidFill>
                <a:latin typeface="+mn-lt"/>
              </a:rPr>
              <a:t>ist</a:t>
            </a:r>
            <a:r>
              <a:rPr lang="en-GB" sz="1200" dirty="0" smtClean="0">
                <a:solidFill>
                  <a:schemeClr val="tx1"/>
                </a:solidFill>
                <a:latin typeface="+mn-lt"/>
              </a:rPr>
              <a:t> wt4u?</a:t>
            </a:r>
          </a:p>
          <a:p>
            <a:pPr eaLnBrk="1" hangingPunct="1">
              <a:lnSpc>
                <a:spcPct val="100000"/>
              </a:lnSpc>
              <a:buClr>
                <a:schemeClr val="tx1"/>
              </a:buClr>
              <a:buFont typeface="Verdana" charset="0"/>
              <a:buNone/>
              <a:defRPr/>
            </a:pPr>
            <a:endParaRPr lang="en-GB" sz="400" b="1" dirty="0" smtClean="0">
              <a:solidFill>
                <a:schemeClr val="tx1"/>
              </a:solidFill>
              <a:latin typeface="+mn-lt"/>
            </a:endParaRPr>
          </a:p>
          <a:p>
            <a:pPr eaLnBrk="1" hangingPunct="1">
              <a:lnSpc>
                <a:spcPct val="100000"/>
              </a:lnSpc>
              <a:buClr>
                <a:schemeClr val="tx1"/>
              </a:buClr>
              <a:buFont typeface="Verdana" charset="0"/>
              <a:buChar char="»"/>
              <a:defRPr/>
            </a:pPr>
            <a:r>
              <a:rPr lang="en-GB" sz="1200" dirty="0" smtClean="0">
                <a:solidFill>
                  <a:schemeClr val="tx1"/>
                </a:solidFill>
                <a:latin typeface="+mn-lt"/>
              </a:rPr>
              <a:t> Demo</a:t>
            </a:r>
          </a:p>
          <a:p>
            <a:pPr eaLnBrk="1" hangingPunct="1">
              <a:lnSpc>
                <a:spcPct val="100000"/>
              </a:lnSpc>
              <a:buClr>
                <a:schemeClr val="tx1"/>
              </a:buClr>
              <a:buFont typeface="Verdana" charset="0"/>
              <a:buNone/>
              <a:defRPr/>
            </a:pPr>
            <a:r>
              <a:rPr lang="en-GB" sz="400" dirty="0" smtClean="0">
                <a:solidFill>
                  <a:schemeClr val="tx1"/>
                </a:solidFill>
                <a:latin typeface="+mn-lt"/>
              </a:rPr>
              <a:t> </a:t>
            </a:r>
          </a:p>
          <a:p>
            <a:pPr eaLnBrk="1" hangingPunct="1">
              <a:lnSpc>
                <a:spcPct val="100000"/>
              </a:lnSpc>
              <a:buClr>
                <a:schemeClr val="tx1"/>
              </a:buClr>
              <a:buFont typeface="Verdana" charset="0"/>
              <a:buChar char="»"/>
              <a:defRPr/>
            </a:pPr>
            <a:r>
              <a:rPr lang="en-GB" sz="1200" dirty="0" smtClean="0">
                <a:solidFill>
                  <a:schemeClr val="tx1"/>
                </a:solidFill>
                <a:latin typeface="+mn-lt"/>
              </a:rPr>
              <a:t> </a:t>
            </a:r>
            <a:r>
              <a:rPr lang="en-GB" sz="1200" dirty="0" err="1" smtClean="0">
                <a:solidFill>
                  <a:schemeClr val="tx1"/>
                </a:solidFill>
                <a:latin typeface="+mn-lt"/>
              </a:rPr>
              <a:t>Architektur</a:t>
            </a:r>
            <a:endParaRPr lang="en-GB" sz="1200" dirty="0" smtClean="0">
              <a:solidFill>
                <a:schemeClr val="tx1"/>
              </a:solidFill>
              <a:latin typeface="+mn-lt"/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err="1" smtClean="0">
                <a:solidFill>
                  <a:schemeClr val="tx1"/>
                </a:solidFill>
                <a:latin typeface="+mn-lt"/>
              </a:rPr>
              <a:t>Systemübersicht</a:t>
            </a:r>
            <a:endParaRPr lang="en-GB" sz="1000" dirty="0" smtClean="0">
              <a:solidFill>
                <a:schemeClr val="tx1"/>
              </a:solidFill>
              <a:latin typeface="+mn-lt"/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err="1" smtClean="0">
                <a:solidFill>
                  <a:schemeClr val="tx1"/>
                </a:solidFill>
                <a:latin typeface="+mn-lt"/>
              </a:rPr>
              <a:t>Technologien</a:t>
            </a:r>
            <a:endParaRPr lang="en-GB" sz="1000" dirty="0" smtClean="0">
              <a:solidFill>
                <a:schemeClr val="tx1"/>
              </a:solidFill>
              <a:latin typeface="+mn-lt"/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smtClean="0">
                <a:solidFill>
                  <a:schemeClr val="tx1"/>
                </a:solidFill>
                <a:latin typeface="+mn-lt"/>
              </a:rPr>
              <a:t>Server</a:t>
            </a: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smtClean="0">
                <a:solidFill>
                  <a:schemeClr val="tx1"/>
                </a:solidFill>
                <a:latin typeface="+mn-lt"/>
              </a:rPr>
              <a:t>UML-</a:t>
            </a:r>
            <a:r>
              <a:rPr lang="en-GB" sz="1000" dirty="0" err="1" smtClean="0">
                <a:solidFill>
                  <a:schemeClr val="tx1"/>
                </a:solidFill>
                <a:latin typeface="+mn-lt"/>
              </a:rPr>
              <a:t>Diagramme</a:t>
            </a:r>
            <a:endParaRPr lang="en-GB" sz="1000" dirty="0" smtClean="0">
              <a:solidFill>
                <a:schemeClr val="tx1"/>
              </a:solidFill>
              <a:latin typeface="+mn-lt"/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smtClean="0">
                <a:solidFill>
                  <a:schemeClr val="tx1"/>
                </a:solidFill>
                <a:latin typeface="+mn-lt"/>
              </a:rPr>
              <a:t>Implementation MVC</a:t>
            </a: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err="1" smtClean="0">
                <a:solidFill>
                  <a:schemeClr val="tx1"/>
                </a:solidFill>
                <a:latin typeface="+mn-lt"/>
              </a:rPr>
              <a:t>BusinessLogic</a:t>
            </a:r>
            <a:endParaRPr lang="en-GB" sz="1000" dirty="0" smtClean="0">
              <a:solidFill>
                <a:schemeClr val="tx1"/>
              </a:solidFill>
              <a:latin typeface="+mn-lt"/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smtClean="0">
                <a:solidFill>
                  <a:schemeClr val="tx1"/>
                </a:solidFill>
                <a:latin typeface="+mn-lt"/>
              </a:rPr>
              <a:t>GET-Request</a:t>
            </a: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smtClean="0">
                <a:solidFill>
                  <a:schemeClr val="tx1"/>
                </a:solidFill>
                <a:latin typeface="+mn-lt"/>
              </a:rPr>
              <a:t>Exception Handling</a:t>
            </a: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err="1" smtClean="0">
                <a:solidFill>
                  <a:schemeClr val="tx1"/>
                </a:solidFill>
                <a:latin typeface="+mn-lt"/>
              </a:rPr>
              <a:t>Benutzerverwaltung</a:t>
            </a:r>
            <a:endParaRPr lang="en-GB" sz="1000" dirty="0" smtClean="0">
              <a:solidFill>
                <a:schemeClr val="tx1"/>
              </a:solidFill>
              <a:latin typeface="+mn-lt"/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smtClean="0">
                <a:solidFill>
                  <a:schemeClr val="tx1"/>
                </a:solidFill>
                <a:latin typeface="+mn-lt"/>
              </a:rPr>
              <a:t>Security</a:t>
            </a: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smtClean="0">
                <a:solidFill>
                  <a:schemeClr val="tx1"/>
                </a:solidFill>
                <a:latin typeface="+mn-lt"/>
              </a:rPr>
              <a:t>Transactions</a:t>
            </a: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b="1" dirty="0" err="1" smtClean="0">
                <a:solidFill>
                  <a:srgbClr val="FF0000"/>
                </a:solidFill>
                <a:latin typeface="+mn-lt"/>
              </a:rPr>
              <a:t>Javascript</a:t>
            </a:r>
            <a:endParaRPr lang="en-GB" sz="1000" b="1" dirty="0" smtClean="0">
              <a:solidFill>
                <a:srgbClr val="FF0000"/>
              </a:solidFill>
              <a:latin typeface="+mn-lt"/>
            </a:endParaRPr>
          </a:p>
          <a:p>
            <a:pPr eaLnBrk="1" hangingPunct="1">
              <a:lnSpc>
                <a:spcPct val="100000"/>
              </a:lnSpc>
              <a:buClr>
                <a:schemeClr val="tx1"/>
              </a:buClr>
              <a:buFont typeface="Verdana" charset="0"/>
              <a:buChar char="»"/>
              <a:defRPr/>
            </a:pPr>
            <a:endParaRPr lang="en-GB" sz="400" dirty="0" smtClean="0">
              <a:solidFill>
                <a:schemeClr val="tx1"/>
              </a:solidFill>
              <a:latin typeface="+mn-lt"/>
            </a:endParaRPr>
          </a:p>
          <a:p>
            <a:pPr eaLnBrk="1" hangingPunct="1">
              <a:lnSpc>
                <a:spcPct val="100000"/>
              </a:lnSpc>
              <a:buClr>
                <a:schemeClr val="tx1"/>
              </a:buClr>
              <a:buFont typeface="Verdana" charset="0"/>
              <a:buChar char="»"/>
              <a:defRPr/>
            </a:pPr>
            <a:r>
              <a:rPr lang="en-GB" sz="1200" dirty="0" err="1" smtClean="0">
                <a:solidFill>
                  <a:schemeClr val="tx1"/>
                </a:solidFill>
                <a:latin typeface="+mn-lt"/>
              </a:rPr>
              <a:t>Qualitätsmanagement</a:t>
            </a:r>
            <a:endParaRPr lang="en-GB" sz="1200" dirty="0" smtClean="0">
              <a:solidFill>
                <a:schemeClr val="tx1"/>
              </a:solidFill>
              <a:latin typeface="+mn-lt"/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err="1" smtClean="0">
                <a:solidFill>
                  <a:schemeClr val="tx1"/>
                </a:solidFill>
              </a:rPr>
              <a:t>Massnahmen</a:t>
            </a:r>
            <a:endParaRPr lang="en-GB" sz="1000" dirty="0" smtClean="0">
              <a:solidFill>
                <a:schemeClr val="tx1"/>
              </a:solidFill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smtClean="0">
                <a:solidFill>
                  <a:schemeClr val="tx1"/>
                </a:solidFill>
              </a:rPr>
              <a:t>Testing</a:t>
            </a: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err="1" smtClean="0">
                <a:solidFill>
                  <a:schemeClr val="tx1"/>
                </a:solidFill>
              </a:rPr>
              <a:t>Metriken</a:t>
            </a:r>
            <a:endParaRPr lang="en-GB" sz="1000" dirty="0" smtClean="0">
              <a:solidFill>
                <a:schemeClr val="tx1"/>
              </a:solidFill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smtClean="0">
                <a:solidFill>
                  <a:schemeClr val="tx1"/>
                </a:solidFill>
              </a:rPr>
              <a:t>Usability Test</a:t>
            </a:r>
            <a:r>
              <a:rPr lang="en-GB" sz="800" dirty="0" smtClean="0">
                <a:solidFill>
                  <a:schemeClr val="tx1"/>
                </a:solidFill>
              </a:rPr>
              <a:t/>
            </a:r>
            <a:br>
              <a:rPr lang="en-GB" sz="800" dirty="0" smtClean="0">
                <a:solidFill>
                  <a:schemeClr val="tx1"/>
                </a:solidFill>
              </a:rPr>
            </a:br>
            <a:endParaRPr lang="en-GB" sz="400" dirty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  <a:buClr>
                <a:schemeClr val="tx1"/>
              </a:buClr>
              <a:buFont typeface="Verdana" charset="0"/>
              <a:buChar char="»"/>
              <a:defRPr/>
            </a:pPr>
            <a:r>
              <a:rPr lang="en-GB" sz="1200" dirty="0" err="1" smtClean="0">
                <a:solidFill>
                  <a:schemeClr val="tx1"/>
                </a:solidFill>
              </a:rPr>
              <a:t>Projektmanagement</a:t>
            </a:r>
            <a:endParaRPr lang="en-GB" sz="1200" dirty="0">
              <a:solidFill>
                <a:schemeClr val="tx1"/>
              </a:solidFill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err="1" smtClean="0">
                <a:solidFill>
                  <a:schemeClr val="tx1"/>
                </a:solidFill>
              </a:rPr>
              <a:t>Projektplan</a:t>
            </a:r>
            <a:endParaRPr lang="en-GB" sz="1000" dirty="0" smtClean="0">
              <a:solidFill>
                <a:schemeClr val="tx1"/>
              </a:solidFill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err="1" smtClean="0">
                <a:solidFill>
                  <a:schemeClr val="tx1"/>
                </a:solidFill>
              </a:rPr>
              <a:t>Risiken</a:t>
            </a:r>
            <a:endParaRPr lang="en-GB" sz="1000" dirty="0" smtClean="0">
              <a:solidFill>
                <a:schemeClr val="tx1"/>
              </a:solidFill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err="1" smtClean="0">
                <a:solidFill>
                  <a:schemeClr val="tx1"/>
                </a:solidFill>
              </a:rPr>
              <a:t>Projekttools</a:t>
            </a:r>
            <a:endParaRPr lang="en-GB" sz="1000" dirty="0" smtClean="0">
              <a:solidFill>
                <a:schemeClr val="tx1"/>
              </a:solidFill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err="1" smtClean="0">
                <a:solidFill>
                  <a:schemeClr val="tx1"/>
                </a:solidFill>
              </a:rPr>
              <a:t>Statistiken</a:t>
            </a:r>
            <a:r>
              <a:rPr lang="en-GB" sz="800" dirty="0" smtClean="0">
                <a:solidFill>
                  <a:schemeClr val="tx1"/>
                </a:solidFill>
              </a:rPr>
              <a:t/>
            </a:r>
            <a:br>
              <a:rPr lang="en-GB" sz="800" dirty="0" smtClean="0">
                <a:solidFill>
                  <a:schemeClr val="tx1"/>
                </a:solidFill>
              </a:rPr>
            </a:br>
            <a:endParaRPr lang="en-GB" sz="400" dirty="0" smtClean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  <a:buClr>
                <a:schemeClr val="tx1"/>
              </a:buClr>
              <a:buFont typeface="Verdana" charset="0"/>
              <a:buChar char="»"/>
              <a:defRPr/>
            </a:pPr>
            <a:r>
              <a:rPr lang="en-GB" sz="1200" dirty="0" err="1" smtClean="0">
                <a:solidFill>
                  <a:schemeClr val="tx1"/>
                </a:solidFill>
              </a:rPr>
              <a:t>Rückblick</a:t>
            </a:r>
            <a:endParaRPr lang="en-GB" sz="1200" dirty="0">
              <a:solidFill>
                <a:schemeClr val="tx1"/>
              </a:solidFill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smtClean="0">
                <a:solidFill>
                  <a:schemeClr val="tx1"/>
                </a:solidFill>
              </a:rPr>
              <a:t>Positives</a:t>
            </a:r>
            <a:endParaRPr lang="en-GB" sz="1000" dirty="0">
              <a:solidFill>
                <a:schemeClr val="tx1"/>
              </a:solidFill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smtClean="0">
                <a:solidFill>
                  <a:schemeClr val="tx1"/>
                </a:solidFill>
              </a:rPr>
              <a:t>Negatives</a:t>
            </a:r>
            <a:endParaRPr lang="en-GB" sz="1000" dirty="0" smtClean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74221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79511" y="188640"/>
            <a:ext cx="8856985" cy="6409010"/>
          </a:xfrm>
          <a:prstGeom prst="rect">
            <a:avLst/>
          </a:prstGeom>
          <a:solidFill>
            <a:srgbClr val="FFFFFF">
              <a:alpha val="80000"/>
            </a:srgbClr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>
              <a:cs typeface="Lucida Sans Unicode" charset="0"/>
            </a:endParaRPr>
          </a:p>
        </p:txBody>
      </p:sp>
      <p:pic>
        <p:nvPicPr>
          <p:cNvPr id="4" name="Bild 3" descr="Logo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75" y="145466"/>
            <a:ext cx="1835729" cy="736234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179512" y="1988840"/>
            <a:ext cx="8856984" cy="3054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de-CH" sz="6600" dirty="0"/>
              <a:t>Qualitätsmanagement</a:t>
            </a:r>
          </a:p>
          <a:p>
            <a:pPr algn="ctr">
              <a:lnSpc>
                <a:spcPct val="150000"/>
              </a:lnSpc>
            </a:pPr>
            <a:endParaRPr lang="de-DE" sz="6600" dirty="0"/>
          </a:p>
        </p:txBody>
      </p:sp>
    </p:spTree>
    <p:extLst>
      <p:ext uri="{BB962C8B-B14F-4D97-AF65-F5344CB8AC3E}">
        <p14:creationId xmlns:p14="http://schemas.microsoft.com/office/powerpoint/2010/main" val="2705092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2051721" y="188641"/>
            <a:ext cx="6984776" cy="6409010"/>
          </a:xfrm>
          <a:prstGeom prst="rect">
            <a:avLst/>
          </a:prstGeom>
          <a:solidFill>
            <a:srgbClr val="FFFFFF">
              <a:alpha val="80000"/>
            </a:srgbClr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 b="1" dirty="0">
              <a:cs typeface="Lucida Sans Unicode" charset="0"/>
            </a:endParaRPr>
          </a:p>
        </p:txBody>
      </p:sp>
      <p:sp>
        <p:nvSpPr>
          <p:cNvPr id="14" name="Text Box 4"/>
          <p:cNvSpPr txBox="1">
            <a:spLocks noChangeArrowheads="1"/>
          </p:cNvSpPr>
          <p:nvPr/>
        </p:nvSpPr>
        <p:spPr bwMode="auto">
          <a:xfrm>
            <a:off x="2189817" y="352424"/>
            <a:ext cx="6769100" cy="371513"/>
          </a:xfrm>
          <a:prstGeom prst="rect">
            <a:avLst/>
          </a:prstGeom>
          <a:solidFill>
            <a:srgbClr val="FFFFFF">
              <a:alpha val="20000"/>
            </a:srgbClr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Lucida Sans Unicode" charset="0"/>
              </a:defRPr>
            </a:lvl1pPr>
            <a:lvl2pPr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2pPr>
            <a:lvl3pPr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3pPr>
            <a:lvl4pPr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4pPr>
            <a:lvl5pPr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5pPr>
            <a:lvl6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6pPr>
            <a:lvl7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7pPr>
            <a:lvl8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8pPr>
            <a:lvl9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9pPr>
          </a:lstStyle>
          <a:p>
            <a:pPr eaLnBrk="1" hangingPunct="1">
              <a:lnSpc>
                <a:spcPct val="100000"/>
              </a:lnSpc>
              <a:buClr>
                <a:srgbClr val="FFFFFF"/>
              </a:buClr>
              <a:defRPr/>
            </a:pPr>
            <a:r>
              <a:rPr lang="en-GB" b="1" dirty="0" err="1" smtClean="0"/>
              <a:t>Massnahmen</a:t>
            </a:r>
            <a:r>
              <a:rPr lang="en-GB" b="1" dirty="0" smtClean="0"/>
              <a:t> </a:t>
            </a:r>
            <a:r>
              <a:rPr lang="en-GB" b="1" dirty="0" err="1" smtClean="0"/>
              <a:t>für</a:t>
            </a:r>
            <a:r>
              <a:rPr lang="en-GB" b="1" dirty="0" smtClean="0"/>
              <a:t> die </a:t>
            </a:r>
            <a:r>
              <a:rPr lang="en-GB" b="1" dirty="0" err="1" smtClean="0"/>
              <a:t>Qualitätssicherung</a:t>
            </a:r>
            <a:endParaRPr lang="en-GB" b="1" dirty="0" smtClean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2379029"/>
            <a:ext cx="4508351" cy="1622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2267744" y="882063"/>
            <a:ext cx="604867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/>
              <a:t>Systemtests</a:t>
            </a:r>
            <a:r>
              <a:rPr lang="de-CH" dirty="0"/>
              <a:t>(</a:t>
            </a:r>
            <a:r>
              <a:rPr lang="de-CH"/>
              <a:t>4 Testphasen)</a:t>
            </a:r>
            <a:endParaRPr lang="de-CH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/>
              <a:t>2 </a:t>
            </a:r>
            <a:r>
              <a:rPr lang="de-CH" dirty="0"/>
              <a:t>CodeReviews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/>
              <a:t>Sitzungsprotokolle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/>
              <a:t>Code Style Guidelines</a:t>
            </a:r>
            <a:endParaRPr lang="de-CH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/>
              <a:t>Unit</a:t>
            </a:r>
            <a:r>
              <a:rPr lang="de-CH" dirty="0"/>
              <a:t>- Deploymenttests (4 Testphasen)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/>
              <a:t>Metriken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/>
              <a:t>Usability </a:t>
            </a:r>
            <a:r>
              <a:rPr lang="de-CH" smtClean="0"/>
              <a:t>Test</a:t>
            </a:r>
            <a:endParaRPr lang="de-CH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CH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7641" y="4149080"/>
            <a:ext cx="3744416" cy="21021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179388" y="1117600"/>
            <a:ext cx="1800324" cy="46502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Lucida Sans Unicode" charset="0"/>
              </a:defRPr>
            </a:lvl1pPr>
            <a:lvl2pPr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2pPr>
            <a:lvl3pPr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3pPr>
            <a:lvl4pPr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4pPr>
            <a:lvl5pPr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5pPr>
            <a:lvl6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6pPr>
            <a:lvl7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7pPr>
            <a:lvl8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8pPr>
            <a:lvl9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9pPr>
          </a:lstStyle>
          <a:p>
            <a:pPr eaLnBrk="1" hangingPunct="1">
              <a:lnSpc>
                <a:spcPct val="100000"/>
              </a:lnSpc>
              <a:buClr>
                <a:schemeClr val="tx1"/>
              </a:buClr>
              <a:buFont typeface="Verdana" charset="0"/>
              <a:buChar char="»"/>
              <a:defRPr/>
            </a:pPr>
            <a:r>
              <a:rPr lang="en-GB" sz="1200" b="1" dirty="0" smtClean="0">
                <a:solidFill>
                  <a:schemeClr val="tx1"/>
                </a:solidFill>
                <a:latin typeface="+mn-lt"/>
              </a:rPr>
              <a:t> </a:t>
            </a:r>
            <a:r>
              <a:rPr lang="en-GB" sz="1200" dirty="0" smtClean="0">
                <a:solidFill>
                  <a:schemeClr val="tx1"/>
                </a:solidFill>
                <a:latin typeface="+mn-lt"/>
              </a:rPr>
              <a:t>Was </a:t>
            </a:r>
            <a:r>
              <a:rPr lang="en-GB" sz="1200" dirty="0" err="1" smtClean="0">
                <a:solidFill>
                  <a:schemeClr val="tx1"/>
                </a:solidFill>
                <a:latin typeface="+mn-lt"/>
              </a:rPr>
              <a:t>ist</a:t>
            </a:r>
            <a:r>
              <a:rPr lang="en-GB" sz="1200" dirty="0" smtClean="0">
                <a:solidFill>
                  <a:schemeClr val="tx1"/>
                </a:solidFill>
                <a:latin typeface="+mn-lt"/>
              </a:rPr>
              <a:t> wt4u?</a:t>
            </a:r>
          </a:p>
          <a:p>
            <a:pPr eaLnBrk="1" hangingPunct="1">
              <a:lnSpc>
                <a:spcPct val="100000"/>
              </a:lnSpc>
              <a:buClr>
                <a:schemeClr val="tx1"/>
              </a:buClr>
              <a:buFont typeface="Verdana" charset="0"/>
              <a:buNone/>
              <a:defRPr/>
            </a:pPr>
            <a:endParaRPr lang="en-GB" sz="400" b="1" dirty="0" smtClean="0">
              <a:solidFill>
                <a:schemeClr val="tx1"/>
              </a:solidFill>
              <a:latin typeface="+mn-lt"/>
            </a:endParaRPr>
          </a:p>
          <a:p>
            <a:pPr eaLnBrk="1" hangingPunct="1">
              <a:lnSpc>
                <a:spcPct val="100000"/>
              </a:lnSpc>
              <a:buClr>
                <a:schemeClr val="tx1"/>
              </a:buClr>
              <a:buFont typeface="Verdana" charset="0"/>
              <a:buChar char="»"/>
              <a:defRPr/>
            </a:pPr>
            <a:r>
              <a:rPr lang="en-GB" sz="1200" dirty="0" smtClean="0">
                <a:solidFill>
                  <a:schemeClr val="tx1"/>
                </a:solidFill>
                <a:latin typeface="+mn-lt"/>
              </a:rPr>
              <a:t> Demo</a:t>
            </a:r>
          </a:p>
          <a:p>
            <a:pPr eaLnBrk="1" hangingPunct="1">
              <a:lnSpc>
                <a:spcPct val="100000"/>
              </a:lnSpc>
              <a:buClr>
                <a:schemeClr val="tx1"/>
              </a:buClr>
              <a:buFont typeface="Verdana" charset="0"/>
              <a:buNone/>
              <a:defRPr/>
            </a:pPr>
            <a:r>
              <a:rPr lang="en-GB" sz="400" dirty="0" smtClean="0">
                <a:solidFill>
                  <a:schemeClr val="tx1"/>
                </a:solidFill>
                <a:latin typeface="+mn-lt"/>
              </a:rPr>
              <a:t> </a:t>
            </a:r>
          </a:p>
          <a:p>
            <a:pPr eaLnBrk="1" hangingPunct="1">
              <a:lnSpc>
                <a:spcPct val="100000"/>
              </a:lnSpc>
              <a:buClr>
                <a:schemeClr val="tx1"/>
              </a:buClr>
              <a:buFont typeface="Verdana" charset="0"/>
              <a:buChar char="»"/>
              <a:defRPr/>
            </a:pPr>
            <a:r>
              <a:rPr lang="en-GB" sz="1200" dirty="0" smtClean="0">
                <a:solidFill>
                  <a:schemeClr val="tx1"/>
                </a:solidFill>
                <a:latin typeface="+mn-lt"/>
              </a:rPr>
              <a:t> </a:t>
            </a:r>
            <a:r>
              <a:rPr lang="en-GB" sz="1200" dirty="0" err="1" smtClean="0">
                <a:solidFill>
                  <a:schemeClr val="tx1"/>
                </a:solidFill>
                <a:latin typeface="+mn-lt"/>
              </a:rPr>
              <a:t>Architektur</a:t>
            </a:r>
            <a:endParaRPr lang="en-GB" sz="1200" dirty="0" smtClean="0">
              <a:solidFill>
                <a:schemeClr val="tx1"/>
              </a:solidFill>
              <a:latin typeface="+mn-lt"/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err="1" smtClean="0">
                <a:solidFill>
                  <a:schemeClr val="tx1"/>
                </a:solidFill>
                <a:latin typeface="+mn-lt"/>
              </a:rPr>
              <a:t>Systemübersicht</a:t>
            </a:r>
            <a:endParaRPr lang="en-GB" sz="1000" dirty="0" smtClean="0">
              <a:solidFill>
                <a:schemeClr val="tx1"/>
              </a:solidFill>
              <a:latin typeface="+mn-lt"/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err="1" smtClean="0">
                <a:solidFill>
                  <a:schemeClr val="tx1"/>
                </a:solidFill>
                <a:latin typeface="+mn-lt"/>
              </a:rPr>
              <a:t>Technologien</a:t>
            </a:r>
            <a:endParaRPr lang="en-GB" sz="1000" dirty="0" smtClean="0">
              <a:solidFill>
                <a:schemeClr val="tx1"/>
              </a:solidFill>
              <a:latin typeface="+mn-lt"/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smtClean="0">
                <a:solidFill>
                  <a:schemeClr val="tx1"/>
                </a:solidFill>
                <a:latin typeface="+mn-lt"/>
              </a:rPr>
              <a:t>Server</a:t>
            </a: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smtClean="0">
                <a:solidFill>
                  <a:schemeClr val="tx1"/>
                </a:solidFill>
                <a:latin typeface="+mn-lt"/>
              </a:rPr>
              <a:t>UML-</a:t>
            </a:r>
            <a:r>
              <a:rPr lang="en-GB" sz="1000" dirty="0" err="1" smtClean="0">
                <a:solidFill>
                  <a:schemeClr val="tx1"/>
                </a:solidFill>
                <a:latin typeface="+mn-lt"/>
              </a:rPr>
              <a:t>Diagramme</a:t>
            </a:r>
            <a:endParaRPr lang="en-GB" sz="1000" dirty="0" smtClean="0">
              <a:solidFill>
                <a:schemeClr val="tx1"/>
              </a:solidFill>
              <a:latin typeface="+mn-lt"/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smtClean="0">
                <a:solidFill>
                  <a:schemeClr val="tx1"/>
                </a:solidFill>
                <a:latin typeface="+mn-lt"/>
              </a:rPr>
              <a:t>Implementation MVC</a:t>
            </a: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err="1" smtClean="0">
                <a:solidFill>
                  <a:schemeClr val="tx1"/>
                </a:solidFill>
                <a:latin typeface="+mn-lt"/>
              </a:rPr>
              <a:t>BusinessLogic</a:t>
            </a:r>
            <a:endParaRPr lang="en-GB" sz="1000" dirty="0" smtClean="0">
              <a:solidFill>
                <a:schemeClr val="tx1"/>
              </a:solidFill>
              <a:latin typeface="+mn-lt"/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smtClean="0">
                <a:solidFill>
                  <a:schemeClr val="tx1"/>
                </a:solidFill>
                <a:latin typeface="+mn-lt"/>
              </a:rPr>
              <a:t>GET-Request</a:t>
            </a: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smtClean="0">
                <a:solidFill>
                  <a:schemeClr val="tx1"/>
                </a:solidFill>
                <a:latin typeface="+mn-lt"/>
              </a:rPr>
              <a:t>Exception Handling</a:t>
            </a: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err="1" smtClean="0">
                <a:solidFill>
                  <a:schemeClr val="tx1"/>
                </a:solidFill>
                <a:latin typeface="+mn-lt"/>
              </a:rPr>
              <a:t>Benutzerverwaltung</a:t>
            </a:r>
            <a:endParaRPr lang="en-GB" sz="1000" dirty="0" smtClean="0">
              <a:solidFill>
                <a:schemeClr val="tx1"/>
              </a:solidFill>
              <a:latin typeface="+mn-lt"/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smtClean="0">
                <a:solidFill>
                  <a:schemeClr val="tx1"/>
                </a:solidFill>
                <a:latin typeface="+mn-lt"/>
              </a:rPr>
              <a:t>Security</a:t>
            </a: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smtClean="0">
                <a:solidFill>
                  <a:schemeClr val="tx1"/>
                </a:solidFill>
                <a:latin typeface="+mn-lt"/>
              </a:rPr>
              <a:t>Transactions</a:t>
            </a: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err="1" smtClean="0">
                <a:solidFill>
                  <a:schemeClr val="tx1"/>
                </a:solidFill>
                <a:latin typeface="+mn-lt"/>
              </a:rPr>
              <a:t>Javascript</a:t>
            </a:r>
            <a:endParaRPr lang="en-GB" sz="1000" dirty="0" smtClean="0">
              <a:solidFill>
                <a:schemeClr val="tx1"/>
              </a:solidFill>
              <a:latin typeface="+mn-lt"/>
            </a:endParaRPr>
          </a:p>
          <a:p>
            <a:pPr eaLnBrk="1" hangingPunct="1">
              <a:lnSpc>
                <a:spcPct val="100000"/>
              </a:lnSpc>
              <a:buClr>
                <a:schemeClr val="tx1"/>
              </a:buClr>
              <a:buFont typeface="Verdana" charset="0"/>
              <a:buChar char="»"/>
              <a:defRPr/>
            </a:pPr>
            <a:endParaRPr lang="en-GB" sz="400" dirty="0" smtClean="0">
              <a:solidFill>
                <a:schemeClr val="tx1"/>
              </a:solidFill>
              <a:latin typeface="+mn-lt"/>
            </a:endParaRPr>
          </a:p>
          <a:p>
            <a:pPr eaLnBrk="1" hangingPunct="1">
              <a:lnSpc>
                <a:spcPct val="100000"/>
              </a:lnSpc>
              <a:buClr>
                <a:schemeClr val="tx1"/>
              </a:buClr>
              <a:buFont typeface="Verdana" charset="0"/>
              <a:buChar char="»"/>
              <a:defRPr/>
            </a:pPr>
            <a:r>
              <a:rPr lang="en-GB" sz="1200" dirty="0" err="1" smtClean="0">
                <a:solidFill>
                  <a:schemeClr val="tx1"/>
                </a:solidFill>
                <a:latin typeface="+mn-lt"/>
              </a:rPr>
              <a:t>Qualitätsmanagement</a:t>
            </a:r>
            <a:endParaRPr lang="en-GB" sz="1200" dirty="0" smtClean="0">
              <a:solidFill>
                <a:schemeClr val="tx1"/>
              </a:solidFill>
              <a:latin typeface="+mn-lt"/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b="1" dirty="0" err="1" smtClean="0">
                <a:solidFill>
                  <a:srgbClr val="FF0000"/>
                </a:solidFill>
              </a:rPr>
              <a:t>Massnahmen</a:t>
            </a:r>
            <a:endParaRPr lang="en-GB" sz="1000" b="1" dirty="0" smtClean="0">
              <a:solidFill>
                <a:srgbClr val="FF0000"/>
              </a:solidFill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smtClean="0">
                <a:solidFill>
                  <a:schemeClr val="tx1"/>
                </a:solidFill>
              </a:rPr>
              <a:t>Testing</a:t>
            </a: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err="1" smtClean="0">
                <a:solidFill>
                  <a:schemeClr val="tx1"/>
                </a:solidFill>
              </a:rPr>
              <a:t>Metriken</a:t>
            </a:r>
            <a:endParaRPr lang="en-GB" sz="1000" dirty="0" smtClean="0">
              <a:solidFill>
                <a:schemeClr val="tx1"/>
              </a:solidFill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smtClean="0">
                <a:solidFill>
                  <a:schemeClr val="tx1"/>
                </a:solidFill>
              </a:rPr>
              <a:t>Usability Test</a:t>
            </a:r>
            <a:r>
              <a:rPr lang="en-GB" sz="800" dirty="0" smtClean="0">
                <a:solidFill>
                  <a:schemeClr val="tx1"/>
                </a:solidFill>
              </a:rPr>
              <a:t/>
            </a:r>
            <a:br>
              <a:rPr lang="en-GB" sz="800" dirty="0" smtClean="0">
                <a:solidFill>
                  <a:schemeClr val="tx1"/>
                </a:solidFill>
              </a:rPr>
            </a:br>
            <a:endParaRPr lang="en-GB" sz="400" dirty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  <a:buClr>
                <a:schemeClr val="tx1"/>
              </a:buClr>
              <a:buFont typeface="Verdana" charset="0"/>
              <a:buChar char="»"/>
              <a:defRPr/>
            </a:pPr>
            <a:r>
              <a:rPr lang="en-GB" sz="1200" dirty="0" err="1" smtClean="0">
                <a:solidFill>
                  <a:schemeClr val="tx1"/>
                </a:solidFill>
              </a:rPr>
              <a:t>Projektmanagement</a:t>
            </a:r>
            <a:endParaRPr lang="en-GB" sz="1200" dirty="0">
              <a:solidFill>
                <a:schemeClr val="tx1"/>
              </a:solidFill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err="1" smtClean="0">
                <a:solidFill>
                  <a:schemeClr val="tx1"/>
                </a:solidFill>
              </a:rPr>
              <a:t>Projektplan</a:t>
            </a:r>
            <a:endParaRPr lang="en-GB" sz="1000" dirty="0" smtClean="0">
              <a:solidFill>
                <a:schemeClr val="tx1"/>
              </a:solidFill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err="1" smtClean="0">
                <a:solidFill>
                  <a:schemeClr val="tx1"/>
                </a:solidFill>
              </a:rPr>
              <a:t>Risiken</a:t>
            </a:r>
            <a:endParaRPr lang="en-GB" sz="1000" dirty="0" smtClean="0">
              <a:solidFill>
                <a:schemeClr val="tx1"/>
              </a:solidFill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err="1" smtClean="0">
                <a:solidFill>
                  <a:schemeClr val="tx1"/>
                </a:solidFill>
              </a:rPr>
              <a:t>Projekttools</a:t>
            </a:r>
            <a:endParaRPr lang="en-GB" sz="1000" dirty="0" smtClean="0">
              <a:solidFill>
                <a:schemeClr val="tx1"/>
              </a:solidFill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err="1" smtClean="0">
                <a:solidFill>
                  <a:schemeClr val="tx1"/>
                </a:solidFill>
              </a:rPr>
              <a:t>Statistiken</a:t>
            </a:r>
            <a:r>
              <a:rPr lang="en-GB" sz="800" dirty="0" smtClean="0">
                <a:solidFill>
                  <a:schemeClr val="tx1"/>
                </a:solidFill>
              </a:rPr>
              <a:t/>
            </a:r>
            <a:br>
              <a:rPr lang="en-GB" sz="800" dirty="0" smtClean="0">
                <a:solidFill>
                  <a:schemeClr val="tx1"/>
                </a:solidFill>
              </a:rPr>
            </a:br>
            <a:endParaRPr lang="en-GB" sz="400" dirty="0" smtClean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  <a:buClr>
                <a:schemeClr val="tx1"/>
              </a:buClr>
              <a:buFont typeface="Verdana" charset="0"/>
              <a:buChar char="»"/>
              <a:defRPr/>
            </a:pPr>
            <a:r>
              <a:rPr lang="en-GB" sz="1200" dirty="0" err="1" smtClean="0">
                <a:solidFill>
                  <a:schemeClr val="tx1"/>
                </a:solidFill>
              </a:rPr>
              <a:t>Rückblick</a:t>
            </a:r>
            <a:endParaRPr lang="en-GB" sz="1200" dirty="0">
              <a:solidFill>
                <a:schemeClr val="tx1"/>
              </a:solidFill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smtClean="0">
                <a:solidFill>
                  <a:schemeClr val="tx1"/>
                </a:solidFill>
              </a:rPr>
              <a:t>Positives</a:t>
            </a:r>
            <a:endParaRPr lang="en-GB" sz="1000" dirty="0">
              <a:solidFill>
                <a:schemeClr val="tx1"/>
              </a:solidFill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smtClean="0">
                <a:solidFill>
                  <a:schemeClr val="tx1"/>
                </a:solidFill>
              </a:rPr>
              <a:t>Negatives</a:t>
            </a:r>
            <a:endParaRPr lang="en-GB" sz="1000" dirty="0" smtClean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00425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2051721" y="188641"/>
            <a:ext cx="6984776" cy="6409010"/>
          </a:xfrm>
          <a:prstGeom prst="rect">
            <a:avLst/>
          </a:prstGeom>
          <a:solidFill>
            <a:srgbClr val="FFFFFF">
              <a:alpha val="80000"/>
            </a:srgbClr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 b="1" dirty="0">
              <a:cs typeface="Lucida Sans Unicode" charset="0"/>
            </a:endParaRPr>
          </a:p>
        </p:txBody>
      </p:sp>
      <p:sp>
        <p:nvSpPr>
          <p:cNvPr id="14" name="Text Box 4"/>
          <p:cNvSpPr txBox="1">
            <a:spLocks noChangeArrowheads="1"/>
          </p:cNvSpPr>
          <p:nvPr/>
        </p:nvSpPr>
        <p:spPr bwMode="auto">
          <a:xfrm>
            <a:off x="2189817" y="352424"/>
            <a:ext cx="6769100" cy="371513"/>
          </a:xfrm>
          <a:prstGeom prst="rect">
            <a:avLst/>
          </a:prstGeom>
          <a:solidFill>
            <a:srgbClr val="FFFFFF">
              <a:alpha val="20000"/>
            </a:srgbClr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Lucida Sans Unicode" charset="0"/>
              </a:defRPr>
            </a:lvl1pPr>
            <a:lvl2pPr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2pPr>
            <a:lvl3pPr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3pPr>
            <a:lvl4pPr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4pPr>
            <a:lvl5pPr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5pPr>
            <a:lvl6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6pPr>
            <a:lvl7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7pPr>
            <a:lvl8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8pPr>
            <a:lvl9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9pPr>
          </a:lstStyle>
          <a:p>
            <a:pPr eaLnBrk="1" hangingPunct="1">
              <a:lnSpc>
                <a:spcPct val="100000"/>
              </a:lnSpc>
              <a:buClr>
                <a:srgbClr val="FFFFFF"/>
              </a:buClr>
              <a:defRPr/>
            </a:pPr>
            <a:r>
              <a:rPr lang="en-GB" b="1" dirty="0" smtClean="0"/>
              <a:t>Testing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339752" y="922846"/>
            <a:ext cx="60486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 smtClean="0"/>
              <a:t>Alle Tests sind Deployment-Tests auf einer</a:t>
            </a:r>
            <a:br>
              <a:rPr lang="de-CH" dirty="0" smtClean="0"/>
            </a:br>
            <a:r>
              <a:rPr lang="de-CH" dirty="0" smtClean="0"/>
              <a:t>Testdatenbank.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/>
              <a:t>A</a:t>
            </a:r>
            <a:r>
              <a:rPr lang="de-CH" dirty="0" smtClean="0"/>
              <a:t>SP.NET MVC5-Applikation lässt sich nicht direkt testen</a:t>
            </a:r>
            <a:endParaRPr lang="de-CH" dirty="0"/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2677172"/>
            <a:ext cx="3090599" cy="183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4572192"/>
            <a:ext cx="4392488" cy="17007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Bild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9715" y="3006767"/>
            <a:ext cx="3162781" cy="1502194"/>
          </a:xfrm>
          <a:prstGeom prst="rect">
            <a:avLst/>
          </a:prstGeom>
        </p:spPr>
      </p:pic>
      <p:sp>
        <p:nvSpPr>
          <p:cNvPr id="9" name="Text Box 2"/>
          <p:cNvSpPr txBox="1">
            <a:spLocks noChangeArrowheads="1"/>
          </p:cNvSpPr>
          <p:nvPr/>
        </p:nvSpPr>
        <p:spPr bwMode="auto">
          <a:xfrm>
            <a:off x="179388" y="1117600"/>
            <a:ext cx="1800324" cy="46502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Lucida Sans Unicode" charset="0"/>
              </a:defRPr>
            </a:lvl1pPr>
            <a:lvl2pPr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2pPr>
            <a:lvl3pPr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3pPr>
            <a:lvl4pPr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4pPr>
            <a:lvl5pPr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5pPr>
            <a:lvl6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6pPr>
            <a:lvl7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7pPr>
            <a:lvl8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8pPr>
            <a:lvl9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9pPr>
          </a:lstStyle>
          <a:p>
            <a:pPr eaLnBrk="1" hangingPunct="1">
              <a:lnSpc>
                <a:spcPct val="100000"/>
              </a:lnSpc>
              <a:buClr>
                <a:schemeClr val="tx1"/>
              </a:buClr>
              <a:buFont typeface="Verdana" charset="0"/>
              <a:buChar char="»"/>
              <a:defRPr/>
            </a:pPr>
            <a:r>
              <a:rPr lang="en-GB" sz="1200" b="1" dirty="0" smtClean="0">
                <a:solidFill>
                  <a:schemeClr val="tx1"/>
                </a:solidFill>
                <a:latin typeface="+mn-lt"/>
              </a:rPr>
              <a:t> </a:t>
            </a:r>
            <a:r>
              <a:rPr lang="en-GB" sz="1200" dirty="0" smtClean="0">
                <a:solidFill>
                  <a:schemeClr val="tx1"/>
                </a:solidFill>
                <a:latin typeface="+mn-lt"/>
              </a:rPr>
              <a:t>Was </a:t>
            </a:r>
            <a:r>
              <a:rPr lang="en-GB" sz="1200" dirty="0" err="1" smtClean="0">
                <a:solidFill>
                  <a:schemeClr val="tx1"/>
                </a:solidFill>
                <a:latin typeface="+mn-lt"/>
              </a:rPr>
              <a:t>ist</a:t>
            </a:r>
            <a:r>
              <a:rPr lang="en-GB" sz="1200" dirty="0" smtClean="0">
                <a:solidFill>
                  <a:schemeClr val="tx1"/>
                </a:solidFill>
                <a:latin typeface="+mn-lt"/>
              </a:rPr>
              <a:t> wt4u?</a:t>
            </a:r>
          </a:p>
          <a:p>
            <a:pPr eaLnBrk="1" hangingPunct="1">
              <a:lnSpc>
                <a:spcPct val="100000"/>
              </a:lnSpc>
              <a:buClr>
                <a:schemeClr val="tx1"/>
              </a:buClr>
              <a:buFont typeface="Verdana" charset="0"/>
              <a:buNone/>
              <a:defRPr/>
            </a:pPr>
            <a:endParaRPr lang="en-GB" sz="400" b="1" dirty="0" smtClean="0">
              <a:solidFill>
                <a:schemeClr val="tx1"/>
              </a:solidFill>
              <a:latin typeface="+mn-lt"/>
            </a:endParaRPr>
          </a:p>
          <a:p>
            <a:pPr eaLnBrk="1" hangingPunct="1">
              <a:lnSpc>
                <a:spcPct val="100000"/>
              </a:lnSpc>
              <a:buClr>
                <a:schemeClr val="tx1"/>
              </a:buClr>
              <a:buFont typeface="Verdana" charset="0"/>
              <a:buChar char="»"/>
              <a:defRPr/>
            </a:pPr>
            <a:r>
              <a:rPr lang="en-GB" sz="1200" dirty="0" smtClean="0">
                <a:solidFill>
                  <a:schemeClr val="tx1"/>
                </a:solidFill>
                <a:latin typeface="+mn-lt"/>
              </a:rPr>
              <a:t> Demo</a:t>
            </a:r>
          </a:p>
          <a:p>
            <a:pPr eaLnBrk="1" hangingPunct="1">
              <a:lnSpc>
                <a:spcPct val="100000"/>
              </a:lnSpc>
              <a:buClr>
                <a:schemeClr val="tx1"/>
              </a:buClr>
              <a:buFont typeface="Verdana" charset="0"/>
              <a:buNone/>
              <a:defRPr/>
            </a:pPr>
            <a:r>
              <a:rPr lang="en-GB" sz="400" dirty="0" smtClean="0">
                <a:solidFill>
                  <a:schemeClr val="tx1"/>
                </a:solidFill>
                <a:latin typeface="+mn-lt"/>
              </a:rPr>
              <a:t> </a:t>
            </a:r>
          </a:p>
          <a:p>
            <a:pPr eaLnBrk="1" hangingPunct="1">
              <a:lnSpc>
                <a:spcPct val="100000"/>
              </a:lnSpc>
              <a:buClr>
                <a:schemeClr val="tx1"/>
              </a:buClr>
              <a:buFont typeface="Verdana" charset="0"/>
              <a:buChar char="»"/>
              <a:defRPr/>
            </a:pPr>
            <a:r>
              <a:rPr lang="en-GB" sz="1200" dirty="0" smtClean="0">
                <a:solidFill>
                  <a:schemeClr val="tx1"/>
                </a:solidFill>
                <a:latin typeface="+mn-lt"/>
              </a:rPr>
              <a:t> </a:t>
            </a:r>
            <a:r>
              <a:rPr lang="en-GB" sz="1200" dirty="0" err="1" smtClean="0">
                <a:solidFill>
                  <a:schemeClr val="tx1"/>
                </a:solidFill>
                <a:latin typeface="+mn-lt"/>
              </a:rPr>
              <a:t>Architektur</a:t>
            </a:r>
            <a:endParaRPr lang="en-GB" sz="1200" dirty="0" smtClean="0">
              <a:solidFill>
                <a:schemeClr val="tx1"/>
              </a:solidFill>
              <a:latin typeface="+mn-lt"/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err="1" smtClean="0">
                <a:solidFill>
                  <a:schemeClr val="tx1"/>
                </a:solidFill>
                <a:latin typeface="+mn-lt"/>
              </a:rPr>
              <a:t>Systemübersicht</a:t>
            </a:r>
            <a:endParaRPr lang="en-GB" sz="1000" dirty="0" smtClean="0">
              <a:solidFill>
                <a:schemeClr val="tx1"/>
              </a:solidFill>
              <a:latin typeface="+mn-lt"/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err="1" smtClean="0">
                <a:solidFill>
                  <a:schemeClr val="tx1"/>
                </a:solidFill>
                <a:latin typeface="+mn-lt"/>
              </a:rPr>
              <a:t>Technologien</a:t>
            </a:r>
            <a:endParaRPr lang="en-GB" sz="1000" dirty="0" smtClean="0">
              <a:solidFill>
                <a:schemeClr val="tx1"/>
              </a:solidFill>
              <a:latin typeface="+mn-lt"/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smtClean="0">
                <a:solidFill>
                  <a:schemeClr val="tx1"/>
                </a:solidFill>
                <a:latin typeface="+mn-lt"/>
              </a:rPr>
              <a:t>Server</a:t>
            </a: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smtClean="0">
                <a:solidFill>
                  <a:schemeClr val="tx1"/>
                </a:solidFill>
                <a:latin typeface="+mn-lt"/>
              </a:rPr>
              <a:t>UML-</a:t>
            </a:r>
            <a:r>
              <a:rPr lang="en-GB" sz="1000" dirty="0" err="1" smtClean="0">
                <a:solidFill>
                  <a:schemeClr val="tx1"/>
                </a:solidFill>
                <a:latin typeface="+mn-lt"/>
              </a:rPr>
              <a:t>Diagramme</a:t>
            </a:r>
            <a:endParaRPr lang="en-GB" sz="1000" dirty="0" smtClean="0">
              <a:solidFill>
                <a:schemeClr val="tx1"/>
              </a:solidFill>
              <a:latin typeface="+mn-lt"/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smtClean="0">
                <a:solidFill>
                  <a:schemeClr val="tx1"/>
                </a:solidFill>
                <a:latin typeface="+mn-lt"/>
              </a:rPr>
              <a:t>Implementation MVC</a:t>
            </a: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err="1" smtClean="0">
                <a:solidFill>
                  <a:schemeClr val="tx1"/>
                </a:solidFill>
                <a:latin typeface="+mn-lt"/>
              </a:rPr>
              <a:t>BusinessLogic</a:t>
            </a:r>
            <a:endParaRPr lang="en-GB" sz="1000" dirty="0" smtClean="0">
              <a:solidFill>
                <a:schemeClr val="tx1"/>
              </a:solidFill>
              <a:latin typeface="+mn-lt"/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smtClean="0">
                <a:solidFill>
                  <a:schemeClr val="tx1"/>
                </a:solidFill>
                <a:latin typeface="+mn-lt"/>
              </a:rPr>
              <a:t>GET-Request</a:t>
            </a: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smtClean="0">
                <a:solidFill>
                  <a:schemeClr val="tx1"/>
                </a:solidFill>
                <a:latin typeface="+mn-lt"/>
              </a:rPr>
              <a:t>Exception Handling</a:t>
            </a: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err="1" smtClean="0">
                <a:solidFill>
                  <a:schemeClr val="tx1"/>
                </a:solidFill>
                <a:latin typeface="+mn-lt"/>
              </a:rPr>
              <a:t>Benutzerverwaltung</a:t>
            </a:r>
            <a:endParaRPr lang="en-GB" sz="1000" dirty="0" smtClean="0">
              <a:solidFill>
                <a:schemeClr val="tx1"/>
              </a:solidFill>
              <a:latin typeface="+mn-lt"/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smtClean="0">
                <a:solidFill>
                  <a:schemeClr val="tx1"/>
                </a:solidFill>
                <a:latin typeface="+mn-lt"/>
              </a:rPr>
              <a:t>Security</a:t>
            </a: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smtClean="0">
                <a:solidFill>
                  <a:schemeClr val="tx1"/>
                </a:solidFill>
                <a:latin typeface="+mn-lt"/>
              </a:rPr>
              <a:t>Transactions</a:t>
            </a: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err="1" smtClean="0">
                <a:solidFill>
                  <a:schemeClr val="tx1"/>
                </a:solidFill>
                <a:latin typeface="+mn-lt"/>
              </a:rPr>
              <a:t>Javascript</a:t>
            </a:r>
            <a:endParaRPr lang="en-GB" sz="1000" dirty="0" smtClean="0">
              <a:solidFill>
                <a:schemeClr val="tx1"/>
              </a:solidFill>
              <a:latin typeface="+mn-lt"/>
            </a:endParaRPr>
          </a:p>
          <a:p>
            <a:pPr eaLnBrk="1" hangingPunct="1">
              <a:lnSpc>
                <a:spcPct val="100000"/>
              </a:lnSpc>
              <a:buClr>
                <a:schemeClr val="tx1"/>
              </a:buClr>
              <a:buFont typeface="Verdana" charset="0"/>
              <a:buChar char="»"/>
              <a:defRPr/>
            </a:pPr>
            <a:endParaRPr lang="en-GB" sz="400" dirty="0" smtClean="0">
              <a:solidFill>
                <a:schemeClr val="tx1"/>
              </a:solidFill>
              <a:latin typeface="+mn-lt"/>
            </a:endParaRPr>
          </a:p>
          <a:p>
            <a:pPr eaLnBrk="1" hangingPunct="1">
              <a:lnSpc>
                <a:spcPct val="100000"/>
              </a:lnSpc>
              <a:buClr>
                <a:schemeClr val="tx1"/>
              </a:buClr>
              <a:buFont typeface="Verdana" charset="0"/>
              <a:buChar char="»"/>
              <a:defRPr/>
            </a:pPr>
            <a:r>
              <a:rPr lang="en-GB" sz="1200" dirty="0" err="1" smtClean="0">
                <a:solidFill>
                  <a:schemeClr val="tx1"/>
                </a:solidFill>
                <a:latin typeface="+mn-lt"/>
              </a:rPr>
              <a:t>Qualitätsmanagement</a:t>
            </a:r>
            <a:endParaRPr lang="en-GB" sz="1200" dirty="0" smtClean="0">
              <a:solidFill>
                <a:schemeClr val="tx1"/>
              </a:solidFill>
              <a:latin typeface="+mn-lt"/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err="1" smtClean="0">
                <a:solidFill>
                  <a:schemeClr val="tx1"/>
                </a:solidFill>
              </a:rPr>
              <a:t>Massnahmen</a:t>
            </a:r>
            <a:endParaRPr lang="en-GB" sz="1000" dirty="0" smtClean="0">
              <a:solidFill>
                <a:schemeClr val="tx1"/>
              </a:solidFill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b="1" dirty="0" smtClean="0">
                <a:solidFill>
                  <a:srgbClr val="FF0000"/>
                </a:solidFill>
              </a:rPr>
              <a:t>Testing</a:t>
            </a: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err="1" smtClean="0">
                <a:solidFill>
                  <a:schemeClr val="tx1"/>
                </a:solidFill>
              </a:rPr>
              <a:t>Metriken</a:t>
            </a:r>
            <a:endParaRPr lang="en-GB" sz="1000" dirty="0" smtClean="0">
              <a:solidFill>
                <a:schemeClr val="tx1"/>
              </a:solidFill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smtClean="0">
                <a:solidFill>
                  <a:schemeClr val="tx1"/>
                </a:solidFill>
              </a:rPr>
              <a:t>Usability Test</a:t>
            </a:r>
            <a:r>
              <a:rPr lang="en-GB" sz="800" dirty="0" smtClean="0">
                <a:solidFill>
                  <a:schemeClr val="tx1"/>
                </a:solidFill>
              </a:rPr>
              <a:t/>
            </a:r>
            <a:br>
              <a:rPr lang="en-GB" sz="800" dirty="0" smtClean="0">
                <a:solidFill>
                  <a:schemeClr val="tx1"/>
                </a:solidFill>
              </a:rPr>
            </a:br>
            <a:endParaRPr lang="en-GB" sz="400" dirty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  <a:buClr>
                <a:schemeClr val="tx1"/>
              </a:buClr>
              <a:buFont typeface="Verdana" charset="0"/>
              <a:buChar char="»"/>
              <a:defRPr/>
            </a:pPr>
            <a:r>
              <a:rPr lang="en-GB" sz="1200" dirty="0" err="1" smtClean="0">
                <a:solidFill>
                  <a:schemeClr val="tx1"/>
                </a:solidFill>
              </a:rPr>
              <a:t>Projektmanagement</a:t>
            </a:r>
            <a:endParaRPr lang="en-GB" sz="1200" dirty="0">
              <a:solidFill>
                <a:schemeClr val="tx1"/>
              </a:solidFill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err="1" smtClean="0">
                <a:solidFill>
                  <a:schemeClr val="tx1"/>
                </a:solidFill>
              </a:rPr>
              <a:t>Projektplan</a:t>
            </a:r>
            <a:endParaRPr lang="en-GB" sz="1000" dirty="0" smtClean="0">
              <a:solidFill>
                <a:schemeClr val="tx1"/>
              </a:solidFill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err="1" smtClean="0">
                <a:solidFill>
                  <a:schemeClr val="tx1"/>
                </a:solidFill>
              </a:rPr>
              <a:t>Risiken</a:t>
            </a:r>
            <a:endParaRPr lang="en-GB" sz="1000" dirty="0" smtClean="0">
              <a:solidFill>
                <a:schemeClr val="tx1"/>
              </a:solidFill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err="1" smtClean="0">
                <a:solidFill>
                  <a:schemeClr val="tx1"/>
                </a:solidFill>
              </a:rPr>
              <a:t>Projekttools</a:t>
            </a:r>
            <a:endParaRPr lang="en-GB" sz="1000" dirty="0" smtClean="0">
              <a:solidFill>
                <a:schemeClr val="tx1"/>
              </a:solidFill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err="1" smtClean="0">
                <a:solidFill>
                  <a:schemeClr val="tx1"/>
                </a:solidFill>
              </a:rPr>
              <a:t>Statistiken</a:t>
            </a:r>
            <a:r>
              <a:rPr lang="en-GB" sz="800" dirty="0" smtClean="0">
                <a:solidFill>
                  <a:schemeClr val="tx1"/>
                </a:solidFill>
              </a:rPr>
              <a:t/>
            </a:r>
            <a:br>
              <a:rPr lang="en-GB" sz="800" dirty="0" smtClean="0">
                <a:solidFill>
                  <a:schemeClr val="tx1"/>
                </a:solidFill>
              </a:rPr>
            </a:br>
            <a:endParaRPr lang="en-GB" sz="400" dirty="0" smtClean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  <a:buClr>
                <a:schemeClr val="tx1"/>
              </a:buClr>
              <a:buFont typeface="Verdana" charset="0"/>
              <a:buChar char="»"/>
              <a:defRPr/>
            </a:pPr>
            <a:r>
              <a:rPr lang="en-GB" sz="1200" dirty="0" err="1" smtClean="0">
                <a:solidFill>
                  <a:schemeClr val="tx1"/>
                </a:solidFill>
              </a:rPr>
              <a:t>Rückblick</a:t>
            </a:r>
            <a:endParaRPr lang="en-GB" sz="1200" dirty="0">
              <a:solidFill>
                <a:schemeClr val="tx1"/>
              </a:solidFill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smtClean="0">
                <a:solidFill>
                  <a:schemeClr val="tx1"/>
                </a:solidFill>
              </a:rPr>
              <a:t>Positives</a:t>
            </a:r>
            <a:endParaRPr lang="en-GB" sz="1000" dirty="0">
              <a:solidFill>
                <a:schemeClr val="tx1"/>
              </a:solidFill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smtClean="0">
                <a:solidFill>
                  <a:schemeClr val="tx1"/>
                </a:solidFill>
              </a:rPr>
              <a:t>Negatives</a:t>
            </a:r>
            <a:endParaRPr lang="en-GB" sz="1000" dirty="0" smtClean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91738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2051721" y="188641"/>
            <a:ext cx="6984776" cy="6409010"/>
          </a:xfrm>
          <a:prstGeom prst="rect">
            <a:avLst/>
          </a:prstGeom>
          <a:solidFill>
            <a:srgbClr val="FFFFFF">
              <a:alpha val="80000"/>
            </a:srgbClr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 dirty="0">
              <a:cs typeface="Lucida Sans Unicode" charset="0"/>
            </a:endParaRPr>
          </a:p>
        </p:txBody>
      </p:sp>
      <p:sp>
        <p:nvSpPr>
          <p:cNvPr id="14" name="Text Box 4"/>
          <p:cNvSpPr txBox="1">
            <a:spLocks noChangeArrowheads="1"/>
          </p:cNvSpPr>
          <p:nvPr/>
        </p:nvSpPr>
        <p:spPr bwMode="auto">
          <a:xfrm>
            <a:off x="2189817" y="352424"/>
            <a:ext cx="6769100" cy="371513"/>
          </a:xfrm>
          <a:prstGeom prst="rect">
            <a:avLst/>
          </a:prstGeom>
          <a:solidFill>
            <a:srgbClr val="FFFFFF">
              <a:alpha val="20000"/>
            </a:srgbClr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Lucida Sans Unicode" charset="0"/>
              </a:defRPr>
            </a:lvl1pPr>
            <a:lvl2pPr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2pPr>
            <a:lvl3pPr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3pPr>
            <a:lvl4pPr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4pPr>
            <a:lvl5pPr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5pPr>
            <a:lvl6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6pPr>
            <a:lvl7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7pPr>
            <a:lvl8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8pPr>
            <a:lvl9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9pPr>
          </a:lstStyle>
          <a:p>
            <a:pPr eaLnBrk="1" hangingPunct="1">
              <a:lnSpc>
                <a:spcPct val="100000"/>
              </a:lnSpc>
              <a:buClr>
                <a:srgbClr val="FFFFFF"/>
              </a:buClr>
              <a:defRPr/>
            </a:pPr>
            <a:r>
              <a:rPr lang="en-GB" b="1" dirty="0" err="1" smtClean="0"/>
              <a:t>Testcoverage</a:t>
            </a:r>
            <a:endParaRPr lang="en-GB" b="1" dirty="0" smtClean="0"/>
          </a:p>
        </p:txBody>
      </p:sp>
      <p:pic>
        <p:nvPicPr>
          <p:cNvPr id="6" name="Picture 5"/>
          <p:cNvPicPr/>
          <p:nvPr/>
        </p:nvPicPr>
        <p:blipFill>
          <a:blip r:embed="rId3"/>
          <a:stretch>
            <a:fillRect/>
          </a:stretch>
        </p:blipFill>
        <p:spPr>
          <a:xfrm>
            <a:off x="2267744" y="2487332"/>
            <a:ext cx="6408712" cy="257136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411760" y="996296"/>
            <a:ext cx="41044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 smtClean="0"/>
              <a:t>Total: 24.4%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 smtClean="0"/>
              <a:t>BusinessLogic 44.2%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 smtClean="0"/>
              <a:t>Nur BusinessLogic getestet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 smtClean="0"/>
              <a:t>Viele DB-Abfragen (ungetestet)</a:t>
            </a:r>
            <a:endParaRPr lang="de-CH" dirty="0"/>
          </a:p>
        </p:txBody>
      </p:sp>
      <p:sp>
        <p:nvSpPr>
          <p:cNvPr id="7" name="Text Box 2"/>
          <p:cNvSpPr txBox="1">
            <a:spLocks noChangeArrowheads="1"/>
          </p:cNvSpPr>
          <p:nvPr/>
        </p:nvSpPr>
        <p:spPr bwMode="auto">
          <a:xfrm>
            <a:off x="179388" y="1117600"/>
            <a:ext cx="1800324" cy="46502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Lucida Sans Unicode" charset="0"/>
              </a:defRPr>
            </a:lvl1pPr>
            <a:lvl2pPr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2pPr>
            <a:lvl3pPr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3pPr>
            <a:lvl4pPr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4pPr>
            <a:lvl5pPr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5pPr>
            <a:lvl6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6pPr>
            <a:lvl7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7pPr>
            <a:lvl8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8pPr>
            <a:lvl9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9pPr>
          </a:lstStyle>
          <a:p>
            <a:pPr eaLnBrk="1" hangingPunct="1">
              <a:lnSpc>
                <a:spcPct val="100000"/>
              </a:lnSpc>
              <a:buClr>
                <a:schemeClr val="tx1"/>
              </a:buClr>
              <a:buFont typeface="Verdana" charset="0"/>
              <a:buChar char="»"/>
              <a:defRPr/>
            </a:pPr>
            <a:r>
              <a:rPr lang="en-GB" sz="1200" b="1" dirty="0" smtClean="0">
                <a:solidFill>
                  <a:schemeClr val="tx1"/>
                </a:solidFill>
                <a:latin typeface="+mn-lt"/>
              </a:rPr>
              <a:t> </a:t>
            </a:r>
            <a:r>
              <a:rPr lang="en-GB" sz="1200" dirty="0" smtClean="0">
                <a:solidFill>
                  <a:schemeClr val="tx1"/>
                </a:solidFill>
                <a:latin typeface="+mn-lt"/>
              </a:rPr>
              <a:t>Was </a:t>
            </a:r>
            <a:r>
              <a:rPr lang="en-GB" sz="1200" dirty="0" err="1" smtClean="0">
                <a:solidFill>
                  <a:schemeClr val="tx1"/>
                </a:solidFill>
                <a:latin typeface="+mn-lt"/>
              </a:rPr>
              <a:t>ist</a:t>
            </a:r>
            <a:r>
              <a:rPr lang="en-GB" sz="1200" dirty="0" smtClean="0">
                <a:solidFill>
                  <a:schemeClr val="tx1"/>
                </a:solidFill>
                <a:latin typeface="+mn-lt"/>
              </a:rPr>
              <a:t> wt4u?</a:t>
            </a:r>
          </a:p>
          <a:p>
            <a:pPr eaLnBrk="1" hangingPunct="1">
              <a:lnSpc>
                <a:spcPct val="100000"/>
              </a:lnSpc>
              <a:buClr>
                <a:schemeClr val="tx1"/>
              </a:buClr>
              <a:buFont typeface="Verdana" charset="0"/>
              <a:buNone/>
              <a:defRPr/>
            </a:pPr>
            <a:endParaRPr lang="en-GB" sz="400" b="1" dirty="0" smtClean="0">
              <a:solidFill>
                <a:schemeClr val="tx1"/>
              </a:solidFill>
              <a:latin typeface="+mn-lt"/>
            </a:endParaRPr>
          </a:p>
          <a:p>
            <a:pPr eaLnBrk="1" hangingPunct="1">
              <a:lnSpc>
                <a:spcPct val="100000"/>
              </a:lnSpc>
              <a:buClr>
                <a:schemeClr val="tx1"/>
              </a:buClr>
              <a:buFont typeface="Verdana" charset="0"/>
              <a:buChar char="»"/>
              <a:defRPr/>
            </a:pPr>
            <a:r>
              <a:rPr lang="en-GB" sz="1200" dirty="0" smtClean="0">
                <a:solidFill>
                  <a:schemeClr val="tx1"/>
                </a:solidFill>
                <a:latin typeface="+mn-lt"/>
              </a:rPr>
              <a:t> Demo</a:t>
            </a:r>
          </a:p>
          <a:p>
            <a:pPr eaLnBrk="1" hangingPunct="1">
              <a:lnSpc>
                <a:spcPct val="100000"/>
              </a:lnSpc>
              <a:buClr>
                <a:schemeClr val="tx1"/>
              </a:buClr>
              <a:buFont typeface="Verdana" charset="0"/>
              <a:buNone/>
              <a:defRPr/>
            </a:pPr>
            <a:r>
              <a:rPr lang="en-GB" sz="400" dirty="0" smtClean="0">
                <a:solidFill>
                  <a:schemeClr val="tx1"/>
                </a:solidFill>
                <a:latin typeface="+mn-lt"/>
              </a:rPr>
              <a:t> </a:t>
            </a:r>
          </a:p>
          <a:p>
            <a:pPr eaLnBrk="1" hangingPunct="1">
              <a:lnSpc>
                <a:spcPct val="100000"/>
              </a:lnSpc>
              <a:buClr>
                <a:schemeClr val="tx1"/>
              </a:buClr>
              <a:buFont typeface="Verdana" charset="0"/>
              <a:buChar char="»"/>
              <a:defRPr/>
            </a:pPr>
            <a:r>
              <a:rPr lang="en-GB" sz="1200" dirty="0" smtClean="0">
                <a:solidFill>
                  <a:schemeClr val="tx1"/>
                </a:solidFill>
                <a:latin typeface="+mn-lt"/>
              </a:rPr>
              <a:t> </a:t>
            </a:r>
            <a:r>
              <a:rPr lang="en-GB" sz="1200" dirty="0" err="1" smtClean="0">
                <a:solidFill>
                  <a:schemeClr val="tx1"/>
                </a:solidFill>
                <a:latin typeface="+mn-lt"/>
              </a:rPr>
              <a:t>Architektur</a:t>
            </a:r>
            <a:endParaRPr lang="en-GB" sz="1200" dirty="0" smtClean="0">
              <a:solidFill>
                <a:schemeClr val="tx1"/>
              </a:solidFill>
              <a:latin typeface="+mn-lt"/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err="1" smtClean="0">
                <a:solidFill>
                  <a:schemeClr val="tx1"/>
                </a:solidFill>
                <a:latin typeface="+mn-lt"/>
              </a:rPr>
              <a:t>Systemübersicht</a:t>
            </a:r>
            <a:endParaRPr lang="en-GB" sz="1000" dirty="0" smtClean="0">
              <a:solidFill>
                <a:schemeClr val="tx1"/>
              </a:solidFill>
              <a:latin typeface="+mn-lt"/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err="1" smtClean="0">
                <a:solidFill>
                  <a:schemeClr val="tx1"/>
                </a:solidFill>
                <a:latin typeface="+mn-lt"/>
              </a:rPr>
              <a:t>Technologien</a:t>
            </a:r>
            <a:endParaRPr lang="en-GB" sz="1000" dirty="0" smtClean="0">
              <a:solidFill>
                <a:schemeClr val="tx1"/>
              </a:solidFill>
              <a:latin typeface="+mn-lt"/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smtClean="0">
                <a:solidFill>
                  <a:schemeClr val="tx1"/>
                </a:solidFill>
                <a:latin typeface="+mn-lt"/>
              </a:rPr>
              <a:t>Server</a:t>
            </a: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smtClean="0">
                <a:solidFill>
                  <a:schemeClr val="tx1"/>
                </a:solidFill>
                <a:latin typeface="+mn-lt"/>
              </a:rPr>
              <a:t>UML-</a:t>
            </a:r>
            <a:r>
              <a:rPr lang="en-GB" sz="1000" dirty="0" err="1" smtClean="0">
                <a:solidFill>
                  <a:schemeClr val="tx1"/>
                </a:solidFill>
                <a:latin typeface="+mn-lt"/>
              </a:rPr>
              <a:t>Diagramme</a:t>
            </a:r>
            <a:endParaRPr lang="en-GB" sz="1000" dirty="0" smtClean="0">
              <a:solidFill>
                <a:schemeClr val="tx1"/>
              </a:solidFill>
              <a:latin typeface="+mn-lt"/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smtClean="0">
                <a:solidFill>
                  <a:schemeClr val="tx1"/>
                </a:solidFill>
                <a:latin typeface="+mn-lt"/>
              </a:rPr>
              <a:t>Implementation MVC</a:t>
            </a: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err="1" smtClean="0">
                <a:solidFill>
                  <a:schemeClr val="tx1"/>
                </a:solidFill>
                <a:latin typeface="+mn-lt"/>
              </a:rPr>
              <a:t>BusinessLogic</a:t>
            </a:r>
            <a:endParaRPr lang="en-GB" sz="1000" dirty="0" smtClean="0">
              <a:solidFill>
                <a:schemeClr val="tx1"/>
              </a:solidFill>
              <a:latin typeface="+mn-lt"/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smtClean="0">
                <a:solidFill>
                  <a:schemeClr val="tx1"/>
                </a:solidFill>
                <a:latin typeface="+mn-lt"/>
              </a:rPr>
              <a:t>GET-Request</a:t>
            </a: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smtClean="0">
                <a:solidFill>
                  <a:schemeClr val="tx1"/>
                </a:solidFill>
                <a:latin typeface="+mn-lt"/>
              </a:rPr>
              <a:t>Exception Handling</a:t>
            </a: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err="1" smtClean="0">
                <a:solidFill>
                  <a:schemeClr val="tx1"/>
                </a:solidFill>
                <a:latin typeface="+mn-lt"/>
              </a:rPr>
              <a:t>Benutzerverwaltung</a:t>
            </a:r>
            <a:endParaRPr lang="en-GB" sz="1000" dirty="0" smtClean="0">
              <a:solidFill>
                <a:schemeClr val="tx1"/>
              </a:solidFill>
              <a:latin typeface="+mn-lt"/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smtClean="0">
                <a:solidFill>
                  <a:schemeClr val="tx1"/>
                </a:solidFill>
                <a:latin typeface="+mn-lt"/>
              </a:rPr>
              <a:t>Security</a:t>
            </a: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smtClean="0">
                <a:solidFill>
                  <a:schemeClr val="tx1"/>
                </a:solidFill>
                <a:latin typeface="+mn-lt"/>
              </a:rPr>
              <a:t>Transactions</a:t>
            </a: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err="1" smtClean="0">
                <a:solidFill>
                  <a:schemeClr val="tx1"/>
                </a:solidFill>
                <a:latin typeface="+mn-lt"/>
              </a:rPr>
              <a:t>Javascript</a:t>
            </a:r>
            <a:endParaRPr lang="en-GB" sz="1000" dirty="0" smtClean="0">
              <a:solidFill>
                <a:schemeClr val="tx1"/>
              </a:solidFill>
              <a:latin typeface="+mn-lt"/>
            </a:endParaRPr>
          </a:p>
          <a:p>
            <a:pPr eaLnBrk="1" hangingPunct="1">
              <a:lnSpc>
                <a:spcPct val="100000"/>
              </a:lnSpc>
              <a:buClr>
                <a:schemeClr val="tx1"/>
              </a:buClr>
              <a:buFont typeface="Verdana" charset="0"/>
              <a:buChar char="»"/>
              <a:defRPr/>
            </a:pPr>
            <a:endParaRPr lang="en-GB" sz="400" dirty="0" smtClean="0">
              <a:solidFill>
                <a:schemeClr val="tx1"/>
              </a:solidFill>
              <a:latin typeface="+mn-lt"/>
            </a:endParaRPr>
          </a:p>
          <a:p>
            <a:pPr eaLnBrk="1" hangingPunct="1">
              <a:lnSpc>
                <a:spcPct val="100000"/>
              </a:lnSpc>
              <a:buClr>
                <a:schemeClr val="tx1"/>
              </a:buClr>
              <a:buFont typeface="Verdana" charset="0"/>
              <a:buChar char="»"/>
              <a:defRPr/>
            </a:pPr>
            <a:r>
              <a:rPr lang="en-GB" sz="1200" dirty="0" err="1" smtClean="0">
                <a:solidFill>
                  <a:schemeClr val="tx1"/>
                </a:solidFill>
                <a:latin typeface="+mn-lt"/>
              </a:rPr>
              <a:t>Qualitätsmanagement</a:t>
            </a:r>
            <a:endParaRPr lang="en-GB" sz="1200" dirty="0" smtClean="0">
              <a:solidFill>
                <a:schemeClr val="tx1"/>
              </a:solidFill>
              <a:latin typeface="+mn-lt"/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err="1" smtClean="0">
                <a:solidFill>
                  <a:schemeClr val="tx1"/>
                </a:solidFill>
              </a:rPr>
              <a:t>Massnahmen</a:t>
            </a:r>
            <a:endParaRPr lang="en-GB" sz="1000" dirty="0" smtClean="0">
              <a:solidFill>
                <a:schemeClr val="tx1"/>
              </a:solidFill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b="1" dirty="0" smtClean="0">
                <a:solidFill>
                  <a:srgbClr val="FF0000"/>
                </a:solidFill>
              </a:rPr>
              <a:t>Testing</a:t>
            </a: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err="1" smtClean="0">
                <a:solidFill>
                  <a:schemeClr val="tx1"/>
                </a:solidFill>
              </a:rPr>
              <a:t>Metriken</a:t>
            </a:r>
            <a:endParaRPr lang="en-GB" sz="1000" dirty="0" smtClean="0">
              <a:solidFill>
                <a:schemeClr val="tx1"/>
              </a:solidFill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smtClean="0">
                <a:solidFill>
                  <a:schemeClr val="tx1"/>
                </a:solidFill>
              </a:rPr>
              <a:t>Usability Test</a:t>
            </a:r>
            <a:r>
              <a:rPr lang="en-GB" sz="800" dirty="0" smtClean="0">
                <a:solidFill>
                  <a:schemeClr val="tx1"/>
                </a:solidFill>
              </a:rPr>
              <a:t/>
            </a:r>
            <a:br>
              <a:rPr lang="en-GB" sz="800" dirty="0" smtClean="0">
                <a:solidFill>
                  <a:schemeClr val="tx1"/>
                </a:solidFill>
              </a:rPr>
            </a:br>
            <a:endParaRPr lang="en-GB" sz="400" dirty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  <a:buClr>
                <a:schemeClr val="tx1"/>
              </a:buClr>
              <a:buFont typeface="Verdana" charset="0"/>
              <a:buChar char="»"/>
              <a:defRPr/>
            </a:pPr>
            <a:r>
              <a:rPr lang="en-GB" sz="1200" dirty="0" err="1" smtClean="0">
                <a:solidFill>
                  <a:schemeClr val="tx1"/>
                </a:solidFill>
              </a:rPr>
              <a:t>Projektmanagement</a:t>
            </a:r>
            <a:endParaRPr lang="en-GB" sz="1200" dirty="0">
              <a:solidFill>
                <a:schemeClr val="tx1"/>
              </a:solidFill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err="1" smtClean="0">
                <a:solidFill>
                  <a:schemeClr val="tx1"/>
                </a:solidFill>
              </a:rPr>
              <a:t>Projektplan</a:t>
            </a:r>
            <a:endParaRPr lang="en-GB" sz="1000" dirty="0" smtClean="0">
              <a:solidFill>
                <a:schemeClr val="tx1"/>
              </a:solidFill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err="1" smtClean="0">
                <a:solidFill>
                  <a:schemeClr val="tx1"/>
                </a:solidFill>
              </a:rPr>
              <a:t>Risiken</a:t>
            </a:r>
            <a:endParaRPr lang="en-GB" sz="1000" dirty="0" smtClean="0">
              <a:solidFill>
                <a:schemeClr val="tx1"/>
              </a:solidFill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err="1" smtClean="0">
                <a:solidFill>
                  <a:schemeClr val="tx1"/>
                </a:solidFill>
              </a:rPr>
              <a:t>Projekttools</a:t>
            </a:r>
            <a:endParaRPr lang="en-GB" sz="1000" dirty="0" smtClean="0">
              <a:solidFill>
                <a:schemeClr val="tx1"/>
              </a:solidFill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err="1" smtClean="0">
                <a:solidFill>
                  <a:schemeClr val="tx1"/>
                </a:solidFill>
              </a:rPr>
              <a:t>Statistiken</a:t>
            </a:r>
            <a:r>
              <a:rPr lang="en-GB" sz="800" dirty="0" smtClean="0">
                <a:solidFill>
                  <a:schemeClr val="tx1"/>
                </a:solidFill>
              </a:rPr>
              <a:t/>
            </a:r>
            <a:br>
              <a:rPr lang="en-GB" sz="800" dirty="0" smtClean="0">
                <a:solidFill>
                  <a:schemeClr val="tx1"/>
                </a:solidFill>
              </a:rPr>
            </a:br>
            <a:endParaRPr lang="en-GB" sz="400" dirty="0" smtClean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  <a:buClr>
                <a:schemeClr val="tx1"/>
              </a:buClr>
              <a:buFont typeface="Verdana" charset="0"/>
              <a:buChar char="»"/>
              <a:defRPr/>
            </a:pPr>
            <a:r>
              <a:rPr lang="en-GB" sz="1200" dirty="0" err="1" smtClean="0">
                <a:solidFill>
                  <a:schemeClr val="tx1"/>
                </a:solidFill>
              </a:rPr>
              <a:t>Rückblick</a:t>
            </a:r>
            <a:endParaRPr lang="en-GB" sz="1200" dirty="0">
              <a:solidFill>
                <a:schemeClr val="tx1"/>
              </a:solidFill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smtClean="0">
                <a:solidFill>
                  <a:schemeClr val="tx1"/>
                </a:solidFill>
              </a:rPr>
              <a:t>Positives</a:t>
            </a:r>
            <a:endParaRPr lang="en-GB" sz="1000" dirty="0">
              <a:solidFill>
                <a:schemeClr val="tx1"/>
              </a:solidFill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smtClean="0">
                <a:solidFill>
                  <a:schemeClr val="tx1"/>
                </a:solidFill>
              </a:rPr>
              <a:t>Negatives</a:t>
            </a:r>
            <a:endParaRPr lang="en-GB" sz="1000" dirty="0" smtClean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33005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2051721" y="188641"/>
            <a:ext cx="6984776" cy="6409010"/>
          </a:xfrm>
          <a:prstGeom prst="rect">
            <a:avLst/>
          </a:prstGeom>
          <a:solidFill>
            <a:srgbClr val="FFFFFF">
              <a:alpha val="80000"/>
            </a:srgbClr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 dirty="0">
              <a:cs typeface="Lucida Sans Unicode" charset="0"/>
            </a:endParaRPr>
          </a:p>
        </p:txBody>
      </p:sp>
      <p:sp>
        <p:nvSpPr>
          <p:cNvPr id="14" name="Text Box 4"/>
          <p:cNvSpPr txBox="1">
            <a:spLocks noChangeArrowheads="1"/>
          </p:cNvSpPr>
          <p:nvPr/>
        </p:nvSpPr>
        <p:spPr bwMode="auto">
          <a:xfrm>
            <a:off x="2189817" y="352424"/>
            <a:ext cx="6769100" cy="371513"/>
          </a:xfrm>
          <a:prstGeom prst="rect">
            <a:avLst/>
          </a:prstGeom>
          <a:solidFill>
            <a:srgbClr val="FFFFFF">
              <a:alpha val="20000"/>
            </a:srgbClr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Lucida Sans Unicode" charset="0"/>
              </a:defRPr>
            </a:lvl1pPr>
            <a:lvl2pPr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2pPr>
            <a:lvl3pPr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3pPr>
            <a:lvl4pPr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4pPr>
            <a:lvl5pPr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5pPr>
            <a:lvl6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6pPr>
            <a:lvl7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7pPr>
            <a:lvl8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8pPr>
            <a:lvl9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9pPr>
          </a:lstStyle>
          <a:p>
            <a:pPr eaLnBrk="1" hangingPunct="1">
              <a:lnSpc>
                <a:spcPct val="100000"/>
              </a:lnSpc>
              <a:buClr>
                <a:srgbClr val="FFFFFF"/>
              </a:buClr>
              <a:defRPr/>
            </a:pPr>
            <a:r>
              <a:rPr lang="en-GB" b="1" dirty="0" err="1" smtClean="0"/>
              <a:t>Metriken</a:t>
            </a:r>
            <a:r>
              <a:rPr lang="en-GB" b="1" dirty="0" smtClean="0"/>
              <a:t> - </a:t>
            </a:r>
            <a:r>
              <a:rPr lang="en-GB" b="1" dirty="0" err="1" smtClean="0"/>
              <a:t>Kennzahlen</a:t>
            </a:r>
            <a:endParaRPr lang="en-GB" b="1" dirty="0" smtClean="0"/>
          </a:p>
        </p:txBody>
      </p:sp>
      <p:sp>
        <p:nvSpPr>
          <p:cNvPr id="2" name="TextBox 1"/>
          <p:cNvSpPr txBox="1"/>
          <p:nvPr/>
        </p:nvSpPr>
        <p:spPr>
          <a:xfrm>
            <a:off x="2411760" y="996296"/>
            <a:ext cx="5040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 smtClean="0"/>
              <a:t>View (Html und Javascript) nicht inklusive</a:t>
            </a:r>
            <a:endParaRPr lang="de-CH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6199359"/>
              </p:ext>
            </p:extLst>
          </p:nvPr>
        </p:nvGraphicFramePr>
        <p:xfrm>
          <a:off x="2619299" y="1811188"/>
          <a:ext cx="5849620" cy="3507864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924810"/>
                <a:gridCol w="2924810"/>
              </a:tblGrid>
              <a:tr h="216024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de-CH" sz="1200" b="0" dirty="0">
                          <a:effectLst/>
                          <a:latin typeface="+mn-lt"/>
                        </a:rPr>
                        <a:t>Assemblies</a:t>
                      </a:r>
                      <a:endParaRPr lang="de-CH" sz="1200" b="0" dirty="0">
                        <a:effectLst/>
                        <a:latin typeface="+mn-lt"/>
                        <a:ea typeface="Times New Roman"/>
                        <a:cs typeface="Calibri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de-CH" sz="1200" b="0">
                          <a:effectLst/>
                          <a:latin typeface="+mn-lt"/>
                        </a:rPr>
                        <a:t>2</a:t>
                      </a:r>
                      <a:endParaRPr lang="de-CH" sz="1200" b="0">
                        <a:effectLst/>
                        <a:latin typeface="+mn-lt"/>
                        <a:ea typeface="Times New Roman"/>
                        <a:cs typeface="Calibri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de-CH" sz="1200" b="0" dirty="0">
                          <a:effectLst/>
                          <a:latin typeface="+mn-lt"/>
                        </a:rPr>
                        <a:t>Namespaces</a:t>
                      </a:r>
                      <a:endParaRPr lang="de-CH" sz="1200" b="0" dirty="0">
                        <a:effectLst/>
                        <a:latin typeface="+mn-lt"/>
                        <a:ea typeface="Times New Roman"/>
                        <a:cs typeface="Calibri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de-CH" sz="1200" b="0" dirty="0">
                          <a:effectLst/>
                          <a:latin typeface="+mn-lt"/>
                        </a:rPr>
                        <a:t>7</a:t>
                      </a:r>
                      <a:endParaRPr lang="de-CH" sz="1200" b="0" dirty="0">
                        <a:effectLst/>
                        <a:latin typeface="+mn-lt"/>
                        <a:ea typeface="Times New Roman"/>
                        <a:cs typeface="Calibri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de-CH" sz="1200" b="0" dirty="0" smtClean="0">
                          <a:effectLst/>
                          <a:latin typeface="+mn-lt"/>
                          <a:ea typeface="Times New Roman"/>
                          <a:cs typeface="Calibri"/>
                        </a:rPr>
                        <a:t>Codezeilen</a:t>
                      </a:r>
                      <a:endParaRPr lang="de-CH" sz="1200" b="0" dirty="0">
                        <a:effectLst/>
                        <a:latin typeface="+mn-lt"/>
                        <a:ea typeface="Times New Roman"/>
                        <a:cs typeface="Calibri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de-CH" sz="1200" b="0" dirty="0" smtClean="0">
                          <a:effectLst/>
                          <a:latin typeface="+mn-lt"/>
                          <a:ea typeface="Times New Roman"/>
                          <a:cs typeface="Calibri"/>
                        </a:rPr>
                        <a:t>2683</a:t>
                      </a:r>
                      <a:endParaRPr lang="de-CH" sz="1200" b="0" dirty="0">
                        <a:effectLst/>
                        <a:latin typeface="+mn-lt"/>
                        <a:ea typeface="Times New Roman"/>
                        <a:cs typeface="Calibri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b="0" dirty="0">
                          <a:effectLst/>
                          <a:latin typeface="+mn-lt"/>
                        </a:rPr>
                        <a:t> </a:t>
                      </a:r>
                      <a:endParaRPr lang="de-CH" sz="1200" b="0" dirty="0">
                        <a:effectLst/>
                        <a:latin typeface="+mn-lt"/>
                        <a:ea typeface="Times New Roman"/>
                        <a:cs typeface="Calibri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de-CH" sz="1200" b="0">
                          <a:effectLst/>
                          <a:latin typeface="+mn-lt"/>
                        </a:rPr>
                        <a:t> </a:t>
                      </a:r>
                      <a:endParaRPr lang="de-CH" sz="1200" b="0">
                        <a:effectLst/>
                        <a:latin typeface="+mn-lt"/>
                        <a:ea typeface="Times New Roman"/>
                        <a:cs typeface="Calibri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b="0" u="sng">
                          <a:effectLst/>
                          <a:latin typeface="+mn-lt"/>
                        </a:rPr>
                        <a:t>Total (inkl. Allen Microsoft Libraries)</a:t>
                      </a:r>
                      <a:endParaRPr lang="de-CH" sz="1200" b="0">
                        <a:effectLst/>
                        <a:latin typeface="+mn-lt"/>
                        <a:ea typeface="Times New Roman"/>
                        <a:cs typeface="Calibri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b="0">
                          <a:effectLst/>
                          <a:latin typeface="+mn-lt"/>
                        </a:rPr>
                        <a:t> </a:t>
                      </a:r>
                      <a:endParaRPr lang="de-CH" sz="1200" b="0">
                        <a:effectLst/>
                        <a:latin typeface="+mn-lt"/>
                        <a:ea typeface="Times New Roman"/>
                        <a:cs typeface="Calibri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b="0">
                          <a:effectLst/>
                          <a:latin typeface="+mn-lt"/>
                        </a:rPr>
                        <a:t>Klassen</a:t>
                      </a:r>
                      <a:endParaRPr lang="de-CH" sz="1200" b="0">
                        <a:effectLst/>
                        <a:latin typeface="+mn-lt"/>
                        <a:ea typeface="Times New Roman"/>
                        <a:cs typeface="Calibri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b="0">
                          <a:effectLst/>
                          <a:latin typeface="+mn-lt"/>
                        </a:rPr>
                        <a:t>170</a:t>
                      </a:r>
                      <a:endParaRPr lang="de-CH" sz="1200" b="0">
                        <a:effectLst/>
                        <a:latin typeface="+mn-lt"/>
                        <a:ea typeface="Times New Roman"/>
                        <a:cs typeface="Calibri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b="0">
                          <a:effectLst/>
                          <a:latin typeface="+mn-lt"/>
                        </a:rPr>
                        <a:t>Methoden</a:t>
                      </a:r>
                      <a:endParaRPr lang="de-CH" sz="1200" b="0">
                        <a:effectLst/>
                        <a:latin typeface="+mn-lt"/>
                        <a:ea typeface="Times New Roman"/>
                        <a:cs typeface="Calibri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b="0" dirty="0">
                          <a:effectLst/>
                          <a:latin typeface="+mn-lt"/>
                        </a:rPr>
                        <a:t>581</a:t>
                      </a:r>
                      <a:endParaRPr lang="de-CH" sz="1200" b="0" dirty="0">
                        <a:effectLst/>
                        <a:latin typeface="+mn-lt"/>
                        <a:ea typeface="Times New Roman"/>
                        <a:cs typeface="Calibri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b="0" dirty="0">
                          <a:effectLst/>
                          <a:latin typeface="+mn-lt"/>
                        </a:rPr>
                        <a:t> </a:t>
                      </a:r>
                      <a:endParaRPr lang="de-CH" sz="1200" b="0" dirty="0">
                        <a:effectLst/>
                        <a:latin typeface="+mn-lt"/>
                        <a:ea typeface="Times New Roman"/>
                        <a:cs typeface="Calibri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b="0" dirty="0">
                          <a:effectLst/>
                          <a:latin typeface="+mn-lt"/>
                        </a:rPr>
                        <a:t> </a:t>
                      </a:r>
                      <a:endParaRPr lang="de-CH" sz="1200" b="0" dirty="0">
                        <a:effectLst/>
                        <a:latin typeface="+mn-lt"/>
                        <a:ea typeface="Times New Roman"/>
                        <a:cs typeface="Calibri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b="0" u="sng">
                          <a:effectLst/>
                          <a:latin typeface="+mn-lt"/>
                        </a:rPr>
                        <a:t>Wt4u</a:t>
                      </a:r>
                      <a:endParaRPr lang="de-CH" sz="1200" b="0">
                        <a:effectLst/>
                        <a:latin typeface="+mn-lt"/>
                        <a:ea typeface="Times New Roman"/>
                        <a:cs typeface="Calibri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b="0">
                          <a:effectLst/>
                          <a:latin typeface="+mn-lt"/>
                        </a:rPr>
                        <a:t> </a:t>
                      </a:r>
                      <a:endParaRPr lang="de-CH" sz="1200" b="0">
                        <a:effectLst/>
                        <a:latin typeface="+mn-lt"/>
                        <a:ea typeface="Times New Roman"/>
                        <a:cs typeface="Calibri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b="0">
                          <a:effectLst/>
                          <a:latin typeface="+mn-lt"/>
                        </a:rPr>
                        <a:t>Klassen</a:t>
                      </a:r>
                      <a:endParaRPr lang="de-CH" sz="1200" b="0">
                        <a:effectLst/>
                        <a:latin typeface="+mn-lt"/>
                        <a:ea typeface="Times New Roman"/>
                        <a:cs typeface="Calibri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b="0">
                          <a:effectLst/>
                          <a:latin typeface="+mn-lt"/>
                        </a:rPr>
                        <a:t>18</a:t>
                      </a:r>
                      <a:endParaRPr lang="de-CH" sz="1200" b="0">
                        <a:effectLst/>
                        <a:latin typeface="+mn-lt"/>
                        <a:ea typeface="Times New Roman"/>
                        <a:cs typeface="Calibri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b="0">
                          <a:effectLst/>
                          <a:latin typeface="+mn-lt"/>
                        </a:rPr>
                        <a:t>Klassenvariablen (Fields)</a:t>
                      </a:r>
                      <a:endParaRPr lang="de-CH" sz="1200" b="0">
                        <a:effectLst/>
                        <a:latin typeface="+mn-lt"/>
                        <a:ea typeface="Times New Roman"/>
                        <a:cs typeface="Calibri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b="0">
                          <a:effectLst/>
                          <a:latin typeface="+mn-lt"/>
                        </a:rPr>
                        <a:t>70</a:t>
                      </a:r>
                      <a:endParaRPr lang="de-CH" sz="1200" b="0">
                        <a:effectLst/>
                        <a:latin typeface="+mn-lt"/>
                        <a:ea typeface="Times New Roman"/>
                        <a:cs typeface="Calibri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b="0">
                          <a:effectLst/>
                          <a:latin typeface="+mn-lt"/>
                        </a:rPr>
                        <a:t>Methoden</a:t>
                      </a:r>
                      <a:endParaRPr lang="de-CH" sz="1200" b="0">
                        <a:effectLst/>
                        <a:latin typeface="+mn-lt"/>
                        <a:ea typeface="Times New Roman"/>
                        <a:cs typeface="Calibri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b="0">
                          <a:effectLst/>
                          <a:latin typeface="+mn-lt"/>
                        </a:rPr>
                        <a:t>142</a:t>
                      </a:r>
                      <a:endParaRPr lang="de-CH" sz="1200" b="0">
                        <a:effectLst/>
                        <a:latin typeface="+mn-lt"/>
                        <a:ea typeface="Times New Roman"/>
                        <a:cs typeface="Calibri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de-CH" sz="1200" b="0" dirty="0" smtClean="0">
                          <a:effectLst/>
                          <a:latin typeface="+mn-lt"/>
                          <a:ea typeface="Times New Roman"/>
                          <a:cs typeface="Calibri"/>
                        </a:rPr>
                        <a:t>Codezeilen</a:t>
                      </a:r>
                      <a:endParaRPr lang="de-CH" sz="1200" b="0" dirty="0">
                        <a:effectLst/>
                        <a:latin typeface="+mn-lt"/>
                        <a:ea typeface="Times New Roman"/>
                        <a:cs typeface="Calibri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de-CH" sz="1200" b="0" dirty="0" smtClean="0">
                          <a:effectLst/>
                          <a:latin typeface="+mn-lt"/>
                          <a:ea typeface="Times New Roman"/>
                          <a:cs typeface="Calibri"/>
                        </a:rPr>
                        <a:t>2171</a:t>
                      </a:r>
                      <a:endParaRPr lang="de-CH" sz="1200" b="0" dirty="0">
                        <a:effectLst/>
                        <a:latin typeface="+mn-lt"/>
                        <a:ea typeface="Times New Roman"/>
                        <a:cs typeface="Calibri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b="0" u="none" strike="noStrike" dirty="0">
                          <a:effectLst/>
                          <a:latin typeface="+mn-lt"/>
                        </a:rPr>
                        <a:t> </a:t>
                      </a:r>
                      <a:endParaRPr lang="de-CH" sz="1200" b="0" dirty="0">
                        <a:effectLst/>
                        <a:latin typeface="+mn-lt"/>
                        <a:ea typeface="Times New Roman"/>
                        <a:cs typeface="Calibri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b="0">
                          <a:effectLst/>
                          <a:latin typeface="+mn-lt"/>
                        </a:rPr>
                        <a:t> </a:t>
                      </a:r>
                      <a:endParaRPr lang="de-CH" sz="1200" b="0">
                        <a:effectLst/>
                        <a:latin typeface="+mn-lt"/>
                        <a:ea typeface="Times New Roman"/>
                        <a:cs typeface="Calibri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b="0" u="sng">
                          <a:effectLst/>
                          <a:latin typeface="+mn-lt"/>
                        </a:rPr>
                        <a:t>Wt4u.Testing</a:t>
                      </a:r>
                      <a:endParaRPr lang="de-CH" sz="1200" b="0">
                        <a:effectLst/>
                        <a:latin typeface="+mn-lt"/>
                        <a:ea typeface="Times New Roman"/>
                        <a:cs typeface="Calibri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b="0">
                          <a:effectLst/>
                          <a:latin typeface="+mn-lt"/>
                        </a:rPr>
                        <a:t> </a:t>
                      </a:r>
                      <a:endParaRPr lang="de-CH" sz="1200" b="0">
                        <a:effectLst/>
                        <a:latin typeface="+mn-lt"/>
                        <a:ea typeface="Times New Roman"/>
                        <a:cs typeface="Calibri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b="0">
                          <a:effectLst/>
                          <a:latin typeface="+mn-lt"/>
                        </a:rPr>
                        <a:t>Klassen</a:t>
                      </a:r>
                      <a:endParaRPr lang="de-CH" sz="1200" b="0">
                        <a:effectLst/>
                        <a:latin typeface="+mn-lt"/>
                        <a:ea typeface="Times New Roman"/>
                        <a:cs typeface="Calibri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b="0">
                          <a:effectLst/>
                          <a:latin typeface="+mn-lt"/>
                        </a:rPr>
                        <a:t>6</a:t>
                      </a:r>
                      <a:endParaRPr lang="de-CH" sz="1200" b="0">
                        <a:effectLst/>
                        <a:latin typeface="+mn-lt"/>
                        <a:ea typeface="Times New Roman"/>
                        <a:cs typeface="Calibri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b="0">
                          <a:effectLst/>
                          <a:latin typeface="+mn-lt"/>
                        </a:rPr>
                        <a:t>Klassenvariablen (Fields)</a:t>
                      </a:r>
                      <a:endParaRPr lang="de-CH" sz="1200" b="0">
                        <a:effectLst/>
                        <a:latin typeface="+mn-lt"/>
                        <a:ea typeface="Times New Roman"/>
                        <a:cs typeface="Calibri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b="0">
                          <a:effectLst/>
                          <a:latin typeface="+mn-lt"/>
                        </a:rPr>
                        <a:t>33</a:t>
                      </a:r>
                      <a:endParaRPr lang="de-CH" sz="1200" b="0">
                        <a:effectLst/>
                        <a:latin typeface="+mn-lt"/>
                        <a:ea typeface="Times New Roman"/>
                        <a:cs typeface="Calibri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b="0" dirty="0" err="1">
                          <a:effectLst/>
                          <a:latin typeface="+mn-lt"/>
                        </a:rPr>
                        <a:t>Methoden</a:t>
                      </a:r>
                      <a:endParaRPr lang="de-CH" sz="1200" b="0" dirty="0">
                        <a:effectLst/>
                        <a:latin typeface="+mn-lt"/>
                        <a:ea typeface="Times New Roman"/>
                        <a:cs typeface="Calibri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b="0" dirty="0">
                          <a:effectLst/>
                          <a:latin typeface="+mn-lt"/>
                        </a:rPr>
                        <a:t>119</a:t>
                      </a:r>
                      <a:endParaRPr lang="de-CH" sz="1200" b="0" dirty="0">
                        <a:effectLst/>
                        <a:latin typeface="+mn-lt"/>
                        <a:ea typeface="Times New Roman"/>
                        <a:cs typeface="Calibri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de-CH" sz="1200" b="0" dirty="0" smtClean="0">
                          <a:effectLst/>
                          <a:latin typeface="+mn-lt"/>
                          <a:ea typeface="Times New Roman"/>
                          <a:cs typeface="Calibri"/>
                        </a:rPr>
                        <a:t>Codezeilen</a:t>
                      </a:r>
                      <a:endParaRPr lang="de-CH" sz="1200" b="0" dirty="0">
                        <a:effectLst/>
                        <a:latin typeface="+mn-lt"/>
                        <a:ea typeface="Times New Roman"/>
                        <a:cs typeface="Calibri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de-CH" sz="1200" b="0" dirty="0" smtClean="0">
                          <a:effectLst/>
                          <a:latin typeface="+mn-lt"/>
                          <a:ea typeface="Times New Roman"/>
                          <a:cs typeface="Calibri"/>
                        </a:rPr>
                        <a:t>512</a:t>
                      </a:r>
                      <a:endParaRPr lang="de-CH" sz="1200" b="0" dirty="0">
                        <a:effectLst/>
                        <a:latin typeface="+mn-lt"/>
                        <a:ea typeface="Times New Roman"/>
                        <a:cs typeface="Calibri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179388" y="1117600"/>
            <a:ext cx="1800324" cy="46502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Lucida Sans Unicode" charset="0"/>
              </a:defRPr>
            </a:lvl1pPr>
            <a:lvl2pPr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2pPr>
            <a:lvl3pPr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3pPr>
            <a:lvl4pPr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4pPr>
            <a:lvl5pPr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5pPr>
            <a:lvl6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6pPr>
            <a:lvl7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7pPr>
            <a:lvl8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8pPr>
            <a:lvl9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9pPr>
          </a:lstStyle>
          <a:p>
            <a:pPr eaLnBrk="1" hangingPunct="1">
              <a:lnSpc>
                <a:spcPct val="100000"/>
              </a:lnSpc>
              <a:buClr>
                <a:schemeClr val="tx1"/>
              </a:buClr>
              <a:buFont typeface="Verdana" charset="0"/>
              <a:buChar char="»"/>
              <a:defRPr/>
            </a:pPr>
            <a:r>
              <a:rPr lang="en-GB" sz="1200" b="1" dirty="0" smtClean="0">
                <a:solidFill>
                  <a:schemeClr val="tx1"/>
                </a:solidFill>
                <a:latin typeface="+mn-lt"/>
              </a:rPr>
              <a:t> </a:t>
            </a:r>
            <a:r>
              <a:rPr lang="en-GB" sz="1200" dirty="0" smtClean="0">
                <a:solidFill>
                  <a:schemeClr val="tx1"/>
                </a:solidFill>
                <a:latin typeface="+mn-lt"/>
              </a:rPr>
              <a:t>Was </a:t>
            </a:r>
            <a:r>
              <a:rPr lang="en-GB" sz="1200" dirty="0" err="1" smtClean="0">
                <a:solidFill>
                  <a:schemeClr val="tx1"/>
                </a:solidFill>
                <a:latin typeface="+mn-lt"/>
              </a:rPr>
              <a:t>ist</a:t>
            </a:r>
            <a:r>
              <a:rPr lang="en-GB" sz="1200" dirty="0" smtClean="0">
                <a:solidFill>
                  <a:schemeClr val="tx1"/>
                </a:solidFill>
                <a:latin typeface="+mn-lt"/>
              </a:rPr>
              <a:t> wt4u?</a:t>
            </a:r>
          </a:p>
          <a:p>
            <a:pPr eaLnBrk="1" hangingPunct="1">
              <a:lnSpc>
                <a:spcPct val="100000"/>
              </a:lnSpc>
              <a:buClr>
                <a:schemeClr val="tx1"/>
              </a:buClr>
              <a:buFont typeface="Verdana" charset="0"/>
              <a:buNone/>
              <a:defRPr/>
            </a:pPr>
            <a:endParaRPr lang="en-GB" sz="400" b="1" dirty="0" smtClean="0">
              <a:solidFill>
                <a:schemeClr val="tx1"/>
              </a:solidFill>
              <a:latin typeface="+mn-lt"/>
            </a:endParaRPr>
          </a:p>
          <a:p>
            <a:pPr eaLnBrk="1" hangingPunct="1">
              <a:lnSpc>
                <a:spcPct val="100000"/>
              </a:lnSpc>
              <a:buClr>
                <a:schemeClr val="tx1"/>
              </a:buClr>
              <a:buFont typeface="Verdana" charset="0"/>
              <a:buChar char="»"/>
              <a:defRPr/>
            </a:pPr>
            <a:r>
              <a:rPr lang="en-GB" sz="1200" dirty="0" smtClean="0">
                <a:solidFill>
                  <a:schemeClr val="tx1"/>
                </a:solidFill>
                <a:latin typeface="+mn-lt"/>
              </a:rPr>
              <a:t> Demo</a:t>
            </a:r>
          </a:p>
          <a:p>
            <a:pPr eaLnBrk="1" hangingPunct="1">
              <a:lnSpc>
                <a:spcPct val="100000"/>
              </a:lnSpc>
              <a:buClr>
                <a:schemeClr val="tx1"/>
              </a:buClr>
              <a:buFont typeface="Verdana" charset="0"/>
              <a:buNone/>
              <a:defRPr/>
            </a:pPr>
            <a:r>
              <a:rPr lang="en-GB" sz="400" dirty="0" smtClean="0">
                <a:solidFill>
                  <a:schemeClr val="tx1"/>
                </a:solidFill>
                <a:latin typeface="+mn-lt"/>
              </a:rPr>
              <a:t> </a:t>
            </a:r>
          </a:p>
          <a:p>
            <a:pPr eaLnBrk="1" hangingPunct="1">
              <a:lnSpc>
                <a:spcPct val="100000"/>
              </a:lnSpc>
              <a:buClr>
                <a:schemeClr val="tx1"/>
              </a:buClr>
              <a:buFont typeface="Verdana" charset="0"/>
              <a:buChar char="»"/>
              <a:defRPr/>
            </a:pPr>
            <a:r>
              <a:rPr lang="en-GB" sz="1200" dirty="0" smtClean="0">
                <a:solidFill>
                  <a:schemeClr val="tx1"/>
                </a:solidFill>
                <a:latin typeface="+mn-lt"/>
              </a:rPr>
              <a:t> </a:t>
            </a:r>
            <a:r>
              <a:rPr lang="en-GB" sz="1200" dirty="0" err="1" smtClean="0">
                <a:solidFill>
                  <a:schemeClr val="tx1"/>
                </a:solidFill>
                <a:latin typeface="+mn-lt"/>
              </a:rPr>
              <a:t>Architektur</a:t>
            </a:r>
            <a:endParaRPr lang="en-GB" sz="1200" dirty="0" smtClean="0">
              <a:solidFill>
                <a:schemeClr val="tx1"/>
              </a:solidFill>
              <a:latin typeface="+mn-lt"/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err="1" smtClean="0">
                <a:solidFill>
                  <a:schemeClr val="tx1"/>
                </a:solidFill>
                <a:latin typeface="+mn-lt"/>
              </a:rPr>
              <a:t>Systemübersicht</a:t>
            </a:r>
            <a:endParaRPr lang="en-GB" sz="1000" dirty="0" smtClean="0">
              <a:solidFill>
                <a:schemeClr val="tx1"/>
              </a:solidFill>
              <a:latin typeface="+mn-lt"/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err="1" smtClean="0">
                <a:solidFill>
                  <a:schemeClr val="tx1"/>
                </a:solidFill>
                <a:latin typeface="+mn-lt"/>
              </a:rPr>
              <a:t>Technologien</a:t>
            </a:r>
            <a:endParaRPr lang="en-GB" sz="1000" dirty="0" smtClean="0">
              <a:solidFill>
                <a:schemeClr val="tx1"/>
              </a:solidFill>
              <a:latin typeface="+mn-lt"/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smtClean="0">
                <a:solidFill>
                  <a:schemeClr val="tx1"/>
                </a:solidFill>
                <a:latin typeface="+mn-lt"/>
              </a:rPr>
              <a:t>Server</a:t>
            </a: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smtClean="0">
                <a:solidFill>
                  <a:schemeClr val="tx1"/>
                </a:solidFill>
                <a:latin typeface="+mn-lt"/>
              </a:rPr>
              <a:t>UML-</a:t>
            </a:r>
            <a:r>
              <a:rPr lang="en-GB" sz="1000" dirty="0" err="1" smtClean="0">
                <a:solidFill>
                  <a:schemeClr val="tx1"/>
                </a:solidFill>
                <a:latin typeface="+mn-lt"/>
              </a:rPr>
              <a:t>Diagramme</a:t>
            </a:r>
            <a:endParaRPr lang="en-GB" sz="1000" dirty="0" smtClean="0">
              <a:solidFill>
                <a:schemeClr val="tx1"/>
              </a:solidFill>
              <a:latin typeface="+mn-lt"/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smtClean="0">
                <a:solidFill>
                  <a:schemeClr val="tx1"/>
                </a:solidFill>
                <a:latin typeface="+mn-lt"/>
              </a:rPr>
              <a:t>Implementation MVC</a:t>
            </a: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err="1" smtClean="0">
                <a:solidFill>
                  <a:schemeClr val="tx1"/>
                </a:solidFill>
                <a:latin typeface="+mn-lt"/>
              </a:rPr>
              <a:t>BusinessLogic</a:t>
            </a:r>
            <a:endParaRPr lang="en-GB" sz="1000" dirty="0" smtClean="0">
              <a:solidFill>
                <a:schemeClr val="tx1"/>
              </a:solidFill>
              <a:latin typeface="+mn-lt"/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smtClean="0">
                <a:solidFill>
                  <a:schemeClr val="tx1"/>
                </a:solidFill>
                <a:latin typeface="+mn-lt"/>
              </a:rPr>
              <a:t>GET-Request</a:t>
            </a: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smtClean="0">
                <a:solidFill>
                  <a:schemeClr val="tx1"/>
                </a:solidFill>
                <a:latin typeface="+mn-lt"/>
              </a:rPr>
              <a:t>Exception Handling</a:t>
            </a: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err="1" smtClean="0">
                <a:solidFill>
                  <a:schemeClr val="tx1"/>
                </a:solidFill>
                <a:latin typeface="+mn-lt"/>
              </a:rPr>
              <a:t>Benutzerverwaltung</a:t>
            </a:r>
            <a:endParaRPr lang="en-GB" sz="1000" dirty="0" smtClean="0">
              <a:solidFill>
                <a:schemeClr val="tx1"/>
              </a:solidFill>
              <a:latin typeface="+mn-lt"/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smtClean="0">
                <a:solidFill>
                  <a:schemeClr val="tx1"/>
                </a:solidFill>
                <a:latin typeface="+mn-lt"/>
              </a:rPr>
              <a:t>Security</a:t>
            </a: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smtClean="0">
                <a:solidFill>
                  <a:schemeClr val="tx1"/>
                </a:solidFill>
                <a:latin typeface="+mn-lt"/>
              </a:rPr>
              <a:t>Transactions</a:t>
            </a: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err="1" smtClean="0">
                <a:solidFill>
                  <a:schemeClr val="tx1"/>
                </a:solidFill>
                <a:latin typeface="+mn-lt"/>
              </a:rPr>
              <a:t>Javascript</a:t>
            </a:r>
            <a:endParaRPr lang="en-GB" sz="1000" dirty="0" smtClean="0">
              <a:solidFill>
                <a:schemeClr val="tx1"/>
              </a:solidFill>
              <a:latin typeface="+mn-lt"/>
            </a:endParaRPr>
          </a:p>
          <a:p>
            <a:pPr eaLnBrk="1" hangingPunct="1">
              <a:lnSpc>
                <a:spcPct val="100000"/>
              </a:lnSpc>
              <a:buClr>
                <a:schemeClr val="tx1"/>
              </a:buClr>
              <a:buFont typeface="Verdana" charset="0"/>
              <a:buChar char="»"/>
              <a:defRPr/>
            </a:pPr>
            <a:endParaRPr lang="en-GB" sz="400" dirty="0" smtClean="0">
              <a:solidFill>
                <a:schemeClr val="tx1"/>
              </a:solidFill>
              <a:latin typeface="+mn-lt"/>
            </a:endParaRPr>
          </a:p>
          <a:p>
            <a:pPr eaLnBrk="1" hangingPunct="1">
              <a:lnSpc>
                <a:spcPct val="100000"/>
              </a:lnSpc>
              <a:buClr>
                <a:schemeClr val="tx1"/>
              </a:buClr>
              <a:buFont typeface="Verdana" charset="0"/>
              <a:buChar char="»"/>
              <a:defRPr/>
            </a:pPr>
            <a:r>
              <a:rPr lang="en-GB" sz="1200" dirty="0" err="1" smtClean="0">
                <a:solidFill>
                  <a:schemeClr val="tx1"/>
                </a:solidFill>
                <a:latin typeface="+mn-lt"/>
              </a:rPr>
              <a:t>Qualitätsmanagement</a:t>
            </a:r>
            <a:endParaRPr lang="en-GB" sz="1200" dirty="0" smtClean="0">
              <a:solidFill>
                <a:schemeClr val="tx1"/>
              </a:solidFill>
              <a:latin typeface="+mn-lt"/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err="1" smtClean="0">
                <a:solidFill>
                  <a:schemeClr val="tx1"/>
                </a:solidFill>
              </a:rPr>
              <a:t>Massnahmen</a:t>
            </a:r>
            <a:endParaRPr lang="en-GB" sz="1000" dirty="0" smtClean="0">
              <a:solidFill>
                <a:schemeClr val="tx1"/>
              </a:solidFill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smtClean="0">
                <a:solidFill>
                  <a:schemeClr val="tx1"/>
                </a:solidFill>
              </a:rPr>
              <a:t>Testing</a:t>
            </a: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b="1" dirty="0" err="1" smtClean="0">
                <a:solidFill>
                  <a:srgbClr val="FF0000"/>
                </a:solidFill>
              </a:rPr>
              <a:t>Metriken</a:t>
            </a:r>
            <a:endParaRPr lang="en-GB" sz="1000" b="1" dirty="0" smtClean="0">
              <a:solidFill>
                <a:srgbClr val="FF0000"/>
              </a:solidFill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smtClean="0">
                <a:solidFill>
                  <a:schemeClr val="tx1"/>
                </a:solidFill>
              </a:rPr>
              <a:t>Usability Test</a:t>
            </a:r>
            <a:r>
              <a:rPr lang="en-GB" sz="800" dirty="0" smtClean="0">
                <a:solidFill>
                  <a:schemeClr val="tx1"/>
                </a:solidFill>
              </a:rPr>
              <a:t/>
            </a:r>
            <a:br>
              <a:rPr lang="en-GB" sz="800" dirty="0" smtClean="0">
                <a:solidFill>
                  <a:schemeClr val="tx1"/>
                </a:solidFill>
              </a:rPr>
            </a:br>
            <a:endParaRPr lang="en-GB" sz="400" dirty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  <a:buClr>
                <a:schemeClr val="tx1"/>
              </a:buClr>
              <a:buFont typeface="Verdana" charset="0"/>
              <a:buChar char="»"/>
              <a:defRPr/>
            </a:pPr>
            <a:r>
              <a:rPr lang="en-GB" sz="1200" dirty="0" err="1" smtClean="0">
                <a:solidFill>
                  <a:schemeClr val="tx1"/>
                </a:solidFill>
              </a:rPr>
              <a:t>Projektmanagement</a:t>
            </a:r>
            <a:endParaRPr lang="en-GB" sz="1200" dirty="0">
              <a:solidFill>
                <a:schemeClr val="tx1"/>
              </a:solidFill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err="1" smtClean="0">
                <a:solidFill>
                  <a:schemeClr val="tx1"/>
                </a:solidFill>
              </a:rPr>
              <a:t>Projektplan</a:t>
            </a:r>
            <a:endParaRPr lang="en-GB" sz="1000" dirty="0" smtClean="0">
              <a:solidFill>
                <a:schemeClr val="tx1"/>
              </a:solidFill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err="1" smtClean="0">
                <a:solidFill>
                  <a:schemeClr val="tx1"/>
                </a:solidFill>
              </a:rPr>
              <a:t>Risiken</a:t>
            </a:r>
            <a:endParaRPr lang="en-GB" sz="1000" dirty="0" smtClean="0">
              <a:solidFill>
                <a:schemeClr val="tx1"/>
              </a:solidFill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err="1" smtClean="0">
                <a:solidFill>
                  <a:schemeClr val="tx1"/>
                </a:solidFill>
              </a:rPr>
              <a:t>Projekttools</a:t>
            </a:r>
            <a:endParaRPr lang="en-GB" sz="1000" dirty="0" smtClean="0">
              <a:solidFill>
                <a:schemeClr val="tx1"/>
              </a:solidFill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err="1" smtClean="0">
                <a:solidFill>
                  <a:schemeClr val="tx1"/>
                </a:solidFill>
              </a:rPr>
              <a:t>Statistiken</a:t>
            </a:r>
            <a:r>
              <a:rPr lang="en-GB" sz="800" dirty="0" smtClean="0">
                <a:solidFill>
                  <a:schemeClr val="tx1"/>
                </a:solidFill>
              </a:rPr>
              <a:t/>
            </a:r>
            <a:br>
              <a:rPr lang="en-GB" sz="800" dirty="0" smtClean="0">
                <a:solidFill>
                  <a:schemeClr val="tx1"/>
                </a:solidFill>
              </a:rPr>
            </a:br>
            <a:endParaRPr lang="en-GB" sz="400" dirty="0" smtClean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  <a:buClr>
                <a:schemeClr val="tx1"/>
              </a:buClr>
              <a:buFont typeface="Verdana" charset="0"/>
              <a:buChar char="»"/>
              <a:defRPr/>
            </a:pPr>
            <a:r>
              <a:rPr lang="en-GB" sz="1200" dirty="0" err="1" smtClean="0">
                <a:solidFill>
                  <a:schemeClr val="tx1"/>
                </a:solidFill>
              </a:rPr>
              <a:t>Rückblick</a:t>
            </a:r>
            <a:endParaRPr lang="en-GB" sz="1200" dirty="0">
              <a:solidFill>
                <a:schemeClr val="tx1"/>
              </a:solidFill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smtClean="0">
                <a:solidFill>
                  <a:schemeClr val="tx1"/>
                </a:solidFill>
              </a:rPr>
              <a:t>Positives</a:t>
            </a:r>
            <a:endParaRPr lang="en-GB" sz="1000" dirty="0">
              <a:solidFill>
                <a:schemeClr val="tx1"/>
              </a:solidFill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smtClean="0">
                <a:solidFill>
                  <a:schemeClr val="tx1"/>
                </a:solidFill>
              </a:rPr>
              <a:t>Negatives</a:t>
            </a:r>
            <a:endParaRPr lang="en-GB" sz="1000" dirty="0" smtClean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8726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2051721" y="188641"/>
            <a:ext cx="6984776" cy="6409010"/>
          </a:xfrm>
          <a:prstGeom prst="rect">
            <a:avLst/>
          </a:prstGeom>
          <a:solidFill>
            <a:srgbClr val="FFFFFF">
              <a:alpha val="80000"/>
            </a:srgbClr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 dirty="0">
              <a:cs typeface="Lucida Sans Unicode" charset="0"/>
            </a:endParaRPr>
          </a:p>
        </p:txBody>
      </p:sp>
      <p:sp>
        <p:nvSpPr>
          <p:cNvPr id="14" name="Text Box 4"/>
          <p:cNvSpPr txBox="1">
            <a:spLocks noChangeArrowheads="1"/>
          </p:cNvSpPr>
          <p:nvPr/>
        </p:nvSpPr>
        <p:spPr bwMode="auto">
          <a:xfrm>
            <a:off x="2189817" y="352424"/>
            <a:ext cx="6769100" cy="371513"/>
          </a:xfrm>
          <a:prstGeom prst="rect">
            <a:avLst/>
          </a:prstGeom>
          <a:solidFill>
            <a:srgbClr val="FFFFFF">
              <a:alpha val="20000"/>
            </a:srgbClr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Lucida Sans Unicode" charset="0"/>
              </a:defRPr>
            </a:lvl1pPr>
            <a:lvl2pPr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2pPr>
            <a:lvl3pPr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3pPr>
            <a:lvl4pPr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4pPr>
            <a:lvl5pPr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5pPr>
            <a:lvl6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6pPr>
            <a:lvl7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7pPr>
            <a:lvl8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8pPr>
            <a:lvl9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9pPr>
          </a:lstStyle>
          <a:p>
            <a:pPr eaLnBrk="1" hangingPunct="1">
              <a:lnSpc>
                <a:spcPct val="100000"/>
              </a:lnSpc>
              <a:buClr>
                <a:srgbClr val="FFFFFF"/>
              </a:buClr>
              <a:defRPr/>
            </a:pPr>
            <a:r>
              <a:rPr lang="en-GB" b="1"/>
              <a:t>Metriken</a:t>
            </a:r>
            <a:r>
              <a:rPr lang="en-GB" b="1" dirty="0"/>
              <a:t>-</a:t>
            </a:r>
            <a:r>
              <a:rPr lang="en-GB" b="1"/>
              <a:t> Abhängigkeiten</a:t>
            </a:r>
            <a:endParaRPr lang="en-GB" b="1" dirty="0"/>
          </a:p>
        </p:txBody>
      </p:sp>
      <p:pic>
        <p:nvPicPr>
          <p:cNvPr id="3" name="Picture 5" descr="C:\Users\Richard\OneDrive\wt4u\Dokumente\06_Qualitätssicherung\Structure101 Dependency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6922" y="2612494"/>
            <a:ext cx="2796540" cy="27965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7" descr="C:\Users\Richard\OneDrive\wt4u\Dokumente\06_Qualitätssicherung\Structure101 BusinessAccess.JP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480" y="4010764"/>
            <a:ext cx="1607820" cy="199707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1"/>
          <p:cNvSpPr txBox="1"/>
          <p:nvPr/>
        </p:nvSpPr>
        <p:spPr>
          <a:xfrm>
            <a:off x="2489870" y="1052736"/>
            <a:ext cx="58265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 smtClean="0"/>
              <a:t>Analyse mit Structure101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 smtClean="0"/>
              <a:t>Keine zyklischen Abhängigkeiten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 smtClean="0"/>
              <a:t>Minimale Querverbindungen innerhalb des Packages BusinessLogic</a:t>
            </a:r>
            <a:endParaRPr lang="de-CH" dirty="0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2776" y="2253065"/>
            <a:ext cx="2743200" cy="138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 descr="http://structure101.com/static-content/images/homepage/s101-logo-2013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2320" y="346653"/>
            <a:ext cx="1440359" cy="345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 Box 2"/>
          <p:cNvSpPr txBox="1">
            <a:spLocks noChangeArrowheads="1"/>
          </p:cNvSpPr>
          <p:nvPr/>
        </p:nvSpPr>
        <p:spPr bwMode="auto">
          <a:xfrm>
            <a:off x="179388" y="1117600"/>
            <a:ext cx="1800324" cy="46502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Lucida Sans Unicode" charset="0"/>
              </a:defRPr>
            </a:lvl1pPr>
            <a:lvl2pPr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2pPr>
            <a:lvl3pPr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3pPr>
            <a:lvl4pPr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4pPr>
            <a:lvl5pPr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5pPr>
            <a:lvl6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6pPr>
            <a:lvl7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7pPr>
            <a:lvl8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8pPr>
            <a:lvl9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9pPr>
          </a:lstStyle>
          <a:p>
            <a:pPr eaLnBrk="1" hangingPunct="1">
              <a:lnSpc>
                <a:spcPct val="100000"/>
              </a:lnSpc>
              <a:buClr>
                <a:schemeClr val="tx1"/>
              </a:buClr>
              <a:buFont typeface="Verdana" charset="0"/>
              <a:buChar char="»"/>
              <a:defRPr/>
            </a:pPr>
            <a:r>
              <a:rPr lang="en-GB" sz="1200" b="1" dirty="0" smtClean="0">
                <a:solidFill>
                  <a:schemeClr val="tx1"/>
                </a:solidFill>
                <a:latin typeface="+mn-lt"/>
              </a:rPr>
              <a:t> </a:t>
            </a:r>
            <a:r>
              <a:rPr lang="en-GB" sz="1200" dirty="0" smtClean="0">
                <a:solidFill>
                  <a:schemeClr val="tx1"/>
                </a:solidFill>
                <a:latin typeface="+mn-lt"/>
              </a:rPr>
              <a:t>Was </a:t>
            </a:r>
            <a:r>
              <a:rPr lang="en-GB" sz="1200" dirty="0" err="1" smtClean="0">
                <a:solidFill>
                  <a:schemeClr val="tx1"/>
                </a:solidFill>
                <a:latin typeface="+mn-lt"/>
              </a:rPr>
              <a:t>ist</a:t>
            </a:r>
            <a:r>
              <a:rPr lang="en-GB" sz="1200" dirty="0" smtClean="0">
                <a:solidFill>
                  <a:schemeClr val="tx1"/>
                </a:solidFill>
                <a:latin typeface="+mn-lt"/>
              </a:rPr>
              <a:t> wt4u?</a:t>
            </a:r>
          </a:p>
          <a:p>
            <a:pPr eaLnBrk="1" hangingPunct="1">
              <a:lnSpc>
                <a:spcPct val="100000"/>
              </a:lnSpc>
              <a:buClr>
                <a:schemeClr val="tx1"/>
              </a:buClr>
              <a:buFont typeface="Verdana" charset="0"/>
              <a:buNone/>
              <a:defRPr/>
            </a:pPr>
            <a:endParaRPr lang="en-GB" sz="400" b="1" dirty="0" smtClean="0">
              <a:solidFill>
                <a:schemeClr val="tx1"/>
              </a:solidFill>
              <a:latin typeface="+mn-lt"/>
            </a:endParaRPr>
          </a:p>
          <a:p>
            <a:pPr eaLnBrk="1" hangingPunct="1">
              <a:lnSpc>
                <a:spcPct val="100000"/>
              </a:lnSpc>
              <a:buClr>
                <a:schemeClr val="tx1"/>
              </a:buClr>
              <a:buFont typeface="Verdana" charset="0"/>
              <a:buChar char="»"/>
              <a:defRPr/>
            </a:pPr>
            <a:r>
              <a:rPr lang="en-GB" sz="1200" dirty="0" smtClean="0">
                <a:solidFill>
                  <a:schemeClr val="tx1"/>
                </a:solidFill>
                <a:latin typeface="+mn-lt"/>
              </a:rPr>
              <a:t> Demo</a:t>
            </a:r>
          </a:p>
          <a:p>
            <a:pPr eaLnBrk="1" hangingPunct="1">
              <a:lnSpc>
                <a:spcPct val="100000"/>
              </a:lnSpc>
              <a:buClr>
                <a:schemeClr val="tx1"/>
              </a:buClr>
              <a:buFont typeface="Verdana" charset="0"/>
              <a:buNone/>
              <a:defRPr/>
            </a:pPr>
            <a:r>
              <a:rPr lang="en-GB" sz="400" dirty="0" smtClean="0">
                <a:solidFill>
                  <a:schemeClr val="tx1"/>
                </a:solidFill>
                <a:latin typeface="+mn-lt"/>
              </a:rPr>
              <a:t> </a:t>
            </a:r>
          </a:p>
          <a:p>
            <a:pPr eaLnBrk="1" hangingPunct="1">
              <a:lnSpc>
                <a:spcPct val="100000"/>
              </a:lnSpc>
              <a:buClr>
                <a:schemeClr val="tx1"/>
              </a:buClr>
              <a:buFont typeface="Verdana" charset="0"/>
              <a:buChar char="»"/>
              <a:defRPr/>
            </a:pPr>
            <a:r>
              <a:rPr lang="en-GB" sz="1200" dirty="0" smtClean="0">
                <a:solidFill>
                  <a:schemeClr val="tx1"/>
                </a:solidFill>
                <a:latin typeface="+mn-lt"/>
              </a:rPr>
              <a:t> </a:t>
            </a:r>
            <a:r>
              <a:rPr lang="en-GB" sz="1200" dirty="0" err="1" smtClean="0">
                <a:solidFill>
                  <a:schemeClr val="tx1"/>
                </a:solidFill>
                <a:latin typeface="+mn-lt"/>
              </a:rPr>
              <a:t>Architektur</a:t>
            </a:r>
            <a:endParaRPr lang="en-GB" sz="1200" dirty="0" smtClean="0">
              <a:solidFill>
                <a:schemeClr val="tx1"/>
              </a:solidFill>
              <a:latin typeface="+mn-lt"/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err="1" smtClean="0">
                <a:solidFill>
                  <a:schemeClr val="tx1"/>
                </a:solidFill>
                <a:latin typeface="+mn-lt"/>
              </a:rPr>
              <a:t>Systemübersicht</a:t>
            </a:r>
            <a:endParaRPr lang="en-GB" sz="1000" dirty="0" smtClean="0">
              <a:solidFill>
                <a:schemeClr val="tx1"/>
              </a:solidFill>
              <a:latin typeface="+mn-lt"/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err="1" smtClean="0">
                <a:solidFill>
                  <a:schemeClr val="tx1"/>
                </a:solidFill>
                <a:latin typeface="+mn-lt"/>
              </a:rPr>
              <a:t>Technologien</a:t>
            </a:r>
            <a:endParaRPr lang="en-GB" sz="1000" dirty="0" smtClean="0">
              <a:solidFill>
                <a:schemeClr val="tx1"/>
              </a:solidFill>
              <a:latin typeface="+mn-lt"/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smtClean="0">
                <a:solidFill>
                  <a:schemeClr val="tx1"/>
                </a:solidFill>
                <a:latin typeface="+mn-lt"/>
              </a:rPr>
              <a:t>Server</a:t>
            </a: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smtClean="0">
                <a:solidFill>
                  <a:schemeClr val="tx1"/>
                </a:solidFill>
                <a:latin typeface="+mn-lt"/>
              </a:rPr>
              <a:t>UML-</a:t>
            </a:r>
            <a:r>
              <a:rPr lang="en-GB" sz="1000" dirty="0" err="1" smtClean="0">
                <a:solidFill>
                  <a:schemeClr val="tx1"/>
                </a:solidFill>
                <a:latin typeface="+mn-lt"/>
              </a:rPr>
              <a:t>Diagramme</a:t>
            </a:r>
            <a:endParaRPr lang="en-GB" sz="1000" dirty="0" smtClean="0">
              <a:solidFill>
                <a:schemeClr val="tx1"/>
              </a:solidFill>
              <a:latin typeface="+mn-lt"/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smtClean="0">
                <a:solidFill>
                  <a:schemeClr val="tx1"/>
                </a:solidFill>
                <a:latin typeface="+mn-lt"/>
              </a:rPr>
              <a:t>Implementation MVC</a:t>
            </a: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err="1" smtClean="0">
                <a:solidFill>
                  <a:schemeClr val="tx1"/>
                </a:solidFill>
                <a:latin typeface="+mn-lt"/>
              </a:rPr>
              <a:t>BusinessLogic</a:t>
            </a:r>
            <a:endParaRPr lang="en-GB" sz="1000" dirty="0" smtClean="0">
              <a:solidFill>
                <a:schemeClr val="tx1"/>
              </a:solidFill>
              <a:latin typeface="+mn-lt"/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smtClean="0">
                <a:solidFill>
                  <a:schemeClr val="tx1"/>
                </a:solidFill>
                <a:latin typeface="+mn-lt"/>
              </a:rPr>
              <a:t>GET-Request</a:t>
            </a: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smtClean="0">
                <a:solidFill>
                  <a:schemeClr val="tx1"/>
                </a:solidFill>
                <a:latin typeface="+mn-lt"/>
              </a:rPr>
              <a:t>Exception Handling</a:t>
            </a: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err="1" smtClean="0">
                <a:solidFill>
                  <a:schemeClr val="tx1"/>
                </a:solidFill>
                <a:latin typeface="+mn-lt"/>
              </a:rPr>
              <a:t>Benutzerverwaltung</a:t>
            </a:r>
            <a:endParaRPr lang="en-GB" sz="1000" dirty="0" smtClean="0">
              <a:solidFill>
                <a:schemeClr val="tx1"/>
              </a:solidFill>
              <a:latin typeface="+mn-lt"/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smtClean="0">
                <a:solidFill>
                  <a:schemeClr val="tx1"/>
                </a:solidFill>
                <a:latin typeface="+mn-lt"/>
              </a:rPr>
              <a:t>Security</a:t>
            </a: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smtClean="0">
                <a:solidFill>
                  <a:schemeClr val="tx1"/>
                </a:solidFill>
                <a:latin typeface="+mn-lt"/>
              </a:rPr>
              <a:t>Transactions</a:t>
            </a: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err="1" smtClean="0">
                <a:solidFill>
                  <a:schemeClr val="tx1"/>
                </a:solidFill>
                <a:latin typeface="+mn-lt"/>
              </a:rPr>
              <a:t>Javascript</a:t>
            </a:r>
            <a:endParaRPr lang="en-GB" sz="1000" dirty="0" smtClean="0">
              <a:solidFill>
                <a:schemeClr val="tx1"/>
              </a:solidFill>
              <a:latin typeface="+mn-lt"/>
            </a:endParaRPr>
          </a:p>
          <a:p>
            <a:pPr eaLnBrk="1" hangingPunct="1">
              <a:lnSpc>
                <a:spcPct val="100000"/>
              </a:lnSpc>
              <a:buClr>
                <a:schemeClr val="tx1"/>
              </a:buClr>
              <a:buFont typeface="Verdana" charset="0"/>
              <a:buChar char="»"/>
              <a:defRPr/>
            </a:pPr>
            <a:endParaRPr lang="en-GB" sz="400" dirty="0" smtClean="0">
              <a:solidFill>
                <a:schemeClr val="tx1"/>
              </a:solidFill>
              <a:latin typeface="+mn-lt"/>
            </a:endParaRPr>
          </a:p>
          <a:p>
            <a:pPr eaLnBrk="1" hangingPunct="1">
              <a:lnSpc>
                <a:spcPct val="100000"/>
              </a:lnSpc>
              <a:buClr>
                <a:schemeClr val="tx1"/>
              </a:buClr>
              <a:buFont typeface="Verdana" charset="0"/>
              <a:buChar char="»"/>
              <a:defRPr/>
            </a:pPr>
            <a:r>
              <a:rPr lang="en-GB" sz="1200" dirty="0" err="1" smtClean="0">
                <a:solidFill>
                  <a:schemeClr val="tx1"/>
                </a:solidFill>
                <a:latin typeface="+mn-lt"/>
              </a:rPr>
              <a:t>Qualitätsmanagement</a:t>
            </a:r>
            <a:endParaRPr lang="en-GB" sz="1200" dirty="0" smtClean="0">
              <a:solidFill>
                <a:schemeClr val="tx1"/>
              </a:solidFill>
              <a:latin typeface="+mn-lt"/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err="1" smtClean="0">
                <a:solidFill>
                  <a:schemeClr val="tx1"/>
                </a:solidFill>
              </a:rPr>
              <a:t>Massnahmen</a:t>
            </a:r>
            <a:endParaRPr lang="en-GB" sz="1000" dirty="0" smtClean="0">
              <a:solidFill>
                <a:schemeClr val="tx1"/>
              </a:solidFill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smtClean="0">
                <a:solidFill>
                  <a:schemeClr val="tx1"/>
                </a:solidFill>
              </a:rPr>
              <a:t>Testing</a:t>
            </a: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b="1" dirty="0" err="1" smtClean="0">
                <a:solidFill>
                  <a:srgbClr val="FF0000"/>
                </a:solidFill>
              </a:rPr>
              <a:t>Metriken</a:t>
            </a:r>
            <a:endParaRPr lang="en-GB" sz="1000" b="1" dirty="0" smtClean="0">
              <a:solidFill>
                <a:srgbClr val="FF0000"/>
              </a:solidFill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smtClean="0">
                <a:solidFill>
                  <a:schemeClr val="tx1"/>
                </a:solidFill>
              </a:rPr>
              <a:t>Usability Test</a:t>
            </a:r>
            <a:r>
              <a:rPr lang="en-GB" sz="800" dirty="0" smtClean="0">
                <a:solidFill>
                  <a:schemeClr val="tx1"/>
                </a:solidFill>
              </a:rPr>
              <a:t/>
            </a:r>
            <a:br>
              <a:rPr lang="en-GB" sz="800" dirty="0" smtClean="0">
                <a:solidFill>
                  <a:schemeClr val="tx1"/>
                </a:solidFill>
              </a:rPr>
            </a:br>
            <a:endParaRPr lang="en-GB" sz="400" dirty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  <a:buClr>
                <a:schemeClr val="tx1"/>
              </a:buClr>
              <a:buFont typeface="Verdana" charset="0"/>
              <a:buChar char="»"/>
              <a:defRPr/>
            </a:pPr>
            <a:r>
              <a:rPr lang="en-GB" sz="1200" dirty="0" err="1" smtClean="0">
                <a:solidFill>
                  <a:schemeClr val="tx1"/>
                </a:solidFill>
              </a:rPr>
              <a:t>Projektmanagement</a:t>
            </a:r>
            <a:endParaRPr lang="en-GB" sz="1200" dirty="0">
              <a:solidFill>
                <a:schemeClr val="tx1"/>
              </a:solidFill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err="1" smtClean="0">
                <a:solidFill>
                  <a:schemeClr val="tx1"/>
                </a:solidFill>
              </a:rPr>
              <a:t>Projektplan</a:t>
            </a:r>
            <a:endParaRPr lang="en-GB" sz="1000" dirty="0" smtClean="0">
              <a:solidFill>
                <a:schemeClr val="tx1"/>
              </a:solidFill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err="1" smtClean="0">
                <a:solidFill>
                  <a:schemeClr val="tx1"/>
                </a:solidFill>
              </a:rPr>
              <a:t>Risiken</a:t>
            </a:r>
            <a:endParaRPr lang="en-GB" sz="1000" dirty="0" smtClean="0">
              <a:solidFill>
                <a:schemeClr val="tx1"/>
              </a:solidFill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err="1" smtClean="0">
                <a:solidFill>
                  <a:schemeClr val="tx1"/>
                </a:solidFill>
              </a:rPr>
              <a:t>Projekttools</a:t>
            </a:r>
            <a:endParaRPr lang="en-GB" sz="1000" dirty="0" smtClean="0">
              <a:solidFill>
                <a:schemeClr val="tx1"/>
              </a:solidFill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err="1" smtClean="0">
                <a:solidFill>
                  <a:schemeClr val="tx1"/>
                </a:solidFill>
              </a:rPr>
              <a:t>Statistiken</a:t>
            </a:r>
            <a:r>
              <a:rPr lang="en-GB" sz="800" dirty="0" smtClean="0">
                <a:solidFill>
                  <a:schemeClr val="tx1"/>
                </a:solidFill>
              </a:rPr>
              <a:t/>
            </a:r>
            <a:br>
              <a:rPr lang="en-GB" sz="800" dirty="0" smtClean="0">
                <a:solidFill>
                  <a:schemeClr val="tx1"/>
                </a:solidFill>
              </a:rPr>
            </a:br>
            <a:endParaRPr lang="en-GB" sz="400" dirty="0" smtClean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  <a:buClr>
                <a:schemeClr val="tx1"/>
              </a:buClr>
              <a:buFont typeface="Verdana" charset="0"/>
              <a:buChar char="»"/>
              <a:defRPr/>
            </a:pPr>
            <a:r>
              <a:rPr lang="en-GB" sz="1200" dirty="0" err="1" smtClean="0">
                <a:solidFill>
                  <a:schemeClr val="tx1"/>
                </a:solidFill>
              </a:rPr>
              <a:t>Rückblick</a:t>
            </a:r>
            <a:endParaRPr lang="en-GB" sz="1200" dirty="0">
              <a:solidFill>
                <a:schemeClr val="tx1"/>
              </a:solidFill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smtClean="0">
                <a:solidFill>
                  <a:schemeClr val="tx1"/>
                </a:solidFill>
              </a:rPr>
              <a:t>Positives</a:t>
            </a:r>
            <a:endParaRPr lang="en-GB" sz="1000" dirty="0">
              <a:solidFill>
                <a:schemeClr val="tx1"/>
              </a:solidFill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smtClean="0">
                <a:solidFill>
                  <a:schemeClr val="tx1"/>
                </a:solidFill>
              </a:rPr>
              <a:t>Negatives</a:t>
            </a:r>
            <a:endParaRPr lang="en-GB" sz="1000" dirty="0" smtClean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6484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2051721" y="188641"/>
            <a:ext cx="6984776" cy="6409010"/>
          </a:xfrm>
          <a:prstGeom prst="rect">
            <a:avLst/>
          </a:prstGeom>
          <a:solidFill>
            <a:srgbClr val="FFFFFF">
              <a:alpha val="80000"/>
            </a:srgbClr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 dirty="0">
              <a:cs typeface="Lucida Sans Unicode" charset="0"/>
            </a:endParaRPr>
          </a:p>
        </p:txBody>
      </p:sp>
      <p:sp>
        <p:nvSpPr>
          <p:cNvPr id="14" name="Text Box 4"/>
          <p:cNvSpPr txBox="1">
            <a:spLocks noChangeArrowheads="1"/>
          </p:cNvSpPr>
          <p:nvPr/>
        </p:nvSpPr>
        <p:spPr bwMode="auto">
          <a:xfrm>
            <a:off x="2189817" y="352424"/>
            <a:ext cx="6769100" cy="371513"/>
          </a:xfrm>
          <a:prstGeom prst="rect">
            <a:avLst/>
          </a:prstGeom>
          <a:solidFill>
            <a:srgbClr val="FFFFFF">
              <a:alpha val="20000"/>
            </a:srgbClr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Lucida Sans Unicode" charset="0"/>
              </a:defRPr>
            </a:lvl1pPr>
            <a:lvl2pPr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2pPr>
            <a:lvl3pPr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3pPr>
            <a:lvl4pPr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4pPr>
            <a:lvl5pPr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5pPr>
            <a:lvl6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6pPr>
            <a:lvl7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7pPr>
            <a:lvl8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8pPr>
            <a:lvl9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9pPr>
          </a:lstStyle>
          <a:p>
            <a:pPr eaLnBrk="1" hangingPunct="1">
              <a:lnSpc>
                <a:spcPct val="100000"/>
              </a:lnSpc>
              <a:buClr>
                <a:srgbClr val="FFFFFF"/>
              </a:buClr>
              <a:defRPr/>
            </a:pPr>
            <a:r>
              <a:rPr lang="en-GB" b="1" dirty="0" err="1" smtClean="0"/>
              <a:t>Metriken</a:t>
            </a:r>
            <a:r>
              <a:rPr lang="en-GB" b="1" dirty="0" smtClean="0"/>
              <a:t> – Package/</a:t>
            </a:r>
            <a:r>
              <a:rPr lang="en-GB" b="1" dirty="0" err="1" smtClean="0"/>
              <a:t>Klassengrössen</a:t>
            </a:r>
            <a:endParaRPr lang="en-GB" b="1" dirty="0" smtClean="0"/>
          </a:p>
        </p:txBody>
      </p:sp>
      <p:pic>
        <p:nvPicPr>
          <p:cNvPr id="2050" name="Picture 2" descr="C:\Users\Richard\OneDrive\wt4u\Dokumente\06_Qualitätssicherung\NDepend Groesse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878258"/>
            <a:ext cx="5544617" cy="5544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s3.amazonaws.com/uploads.uservoice.com/logo/design_setting/208833/original/UserVoiceLogo.png?1381328018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3843" y="379516"/>
            <a:ext cx="1186082" cy="321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Box 2"/>
          <p:cNvSpPr txBox="1">
            <a:spLocks noChangeArrowheads="1"/>
          </p:cNvSpPr>
          <p:nvPr/>
        </p:nvSpPr>
        <p:spPr bwMode="auto">
          <a:xfrm>
            <a:off x="179388" y="1117600"/>
            <a:ext cx="1800324" cy="46502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Lucida Sans Unicode" charset="0"/>
              </a:defRPr>
            </a:lvl1pPr>
            <a:lvl2pPr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2pPr>
            <a:lvl3pPr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3pPr>
            <a:lvl4pPr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4pPr>
            <a:lvl5pPr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5pPr>
            <a:lvl6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6pPr>
            <a:lvl7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7pPr>
            <a:lvl8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8pPr>
            <a:lvl9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9pPr>
          </a:lstStyle>
          <a:p>
            <a:pPr eaLnBrk="1" hangingPunct="1">
              <a:lnSpc>
                <a:spcPct val="100000"/>
              </a:lnSpc>
              <a:buClr>
                <a:schemeClr val="tx1"/>
              </a:buClr>
              <a:buFont typeface="Verdana" charset="0"/>
              <a:buChar char="»"/>
              <a:defRPr/>
            </a:pPr>
            <a:r>
              <a:rPr lang="en-GB" sz="1200" b="1" dirty="0" smtClean="0">
                <a:solidFill>
                  <a:schemeClr val="tx1"/>
                </a:solidFill>
                <a:latin typeface="+mn-lt"/>
              </a:rPr>
              <a:t> </a:t>
            </a:r>
            <a:r>
              <a:rPr lang="en-GB" sz="1200" dirty="0" smtClean="0">
                <a:solidFill>
                  <a:schemeClr val="tx1"/>
                </a:solidFill>
                <a:latin typeface="+mn-lt"/>
              </a:rPr>
              <a:t>Was </a:t>
            </a:r>
            <a:r>
              <a:rPr lang="en-GB" sz="1200" dirty="0" err="1" smtClean="0">
                <a:solidFill>
                  <a:schemeClr val="tx1"/>
                </a:solidFill>
                <a:latin typeface="+mn-lt"/>
              </a:rPr>
              <a:t>ist</a:t>
            </a:r>
            <a:r>
              <a:rPr lang="en-GB" sz="1200" dirty="0" smtClean="0">
                <a:solidFill>
                  <a:schemeClr val="tx1"/>
                </a:solidFill>
                <a:latin typeface="+mn-lt"/>
              </a:rPr>
              <a:t> wt4u?</a:t>
            </a:r>
          </a:p>
          <a:p>
            <a:pPr eaLnBrk="1" hangingPunct="1">
              <a:lnSpc>
                <a:spcPct val="100000"/>
              </a:lnSpc>
              <a:buClr>
                <a:schemeClr val="tx1"/>
              </a:buClr>
              <a:buFont typeface="Verdana" charset="0"/>
              <a:buNone/>
              <a:defRPr/>
            </a:pPr>
            <a:endParaRPr lang="en-GB" sz="400" b="1" dirty="0" smtClean="0">
              <a:solidFill>
                <a:schemeClr val="tx1"/>
              </a:solidFill>
              <a:latin typeface="+mn-lt"/>
            </a:endParaRPr>
          </a:p>
          <a:p>
            <a:pPr eaLnBrk="1" hangingPunct="1">
              <a:lnSpc>
                <a:spcPct val="100000"/>
              </a:lnSpc>
              <a:buClr>
                <a:schemeClr val="tx1"/>
              </a:buClr>
              <a:buFont typeface="Verdana" charset="0"/>
              <a:buChar char="»"/>
              <a:defRPr/>
            </a:pPr>
            <a:r>
              <a:rPr lang="en-GB" sz="1200" dirty="0" smtClean="0">
                <a:solidFill>
                  <a:schemeClr val="tx1"/>
                </a:solidFill>
                <a:latin typeface="+mn-lt"/>
              </a:rPr>
              <a:t> Demo</a:t>
            </a:r>
          </a:p>
          <a:p>
            <a:pPr eaLnBrk="1" hangingPunct="1">
              <a:lnSpc>
                <a:spcPct val="100000"/>
              </a:lnSpc>
              <a:buClr>
                <a:schemeClr val="tx1"/>
              </a:buClr>
              <a:buFont typeface="Verdana" charset="0"/>
              <a:buNone/>
              <a:defRPr/>
            </a:pPr>
            <a:r>
              <a:rPr lang="en-GB" sz="400" dirty="0" smtClean="0">
                <a:solidFill>
                  <a:schemeClr val="tx1"/>
                </a:solidFill>
                <a:latin typeface="+mn-lt"/>
              </a:rPr>
              <a:t> </a:t>
            </a:r>
          </a:p>
          <a:p>
            <a:pPr eaLnBrk="1" hangingPunct="1">
              <a:lnSpc>
                <a:spcPct val="100000"/>
              </a:lnSpc>
              <a:buClr>
                <a:schemeClr val="tx1"/>
              </a:buClr>
              <a:buFont typeface="Verdana" charset="0"/>
              <a:buChar char="»"/>
              <a:defRPr/>
            </a:pPr>
            <a:r>
              <a:rPr lang="en-GB" sz="1200" dirty="0" smtClean="0">
                <a:solidFill>
                  <a:schemeClr val="tx1"/>
                </a:solidFill>
                <a:latin typeface="+mn-lt"/>
              </a:rPr>
              <a:t> </a:t>
            </a:r>
            <a:r>
              <a:rPr lang="en-GB" sz="1200" dirty="0" err="1" smtClean="0">
                <a:solidFill>
                  <a:schemeClr val="tx1"/>
                </a:solidFill>
                <a:latin typeface="+mn-lt"/>
              </a:rPr>
              <a:t>Architektur</a:t>
            </a:r>
            <a:endParaRPr lang="en-GB" sz="1200" dirty="0" smtClean="0">
              <a:solidFill>
                <a:schemeClr val="tx1"/>
              </a:solidFill>
              <a:latin typeface="+mn-lt"/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err="1" smtClean="0">
                <a:solidFill>
                  <a:schemeClr val="tx1"/>
                </a:solidFill>
                <a:latin typeface="+mn-lt"/>
              </a:rPr>
              <a:t>Systemübersicht</a:t>
            </a:r>
            <a:endParaRPr lang="en-GB" sz="1000" dirty="0" smtClean="0">
              <a:solidFill>
                <a:schemeClr val="tx1"/>
              </a:solidFill>
              <a:latin typeface="+mn-lt"/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err="1" smtClean="0">
                <a:solidFill>
                  <a:schemeClr val="tx1"/>
                </a:solidFill>
                <a:latin typeface="+mn-lt"/>
              </a:rPr>
              <a:t>Technologien</a:t>
            </a:r>
            <a:endParaRPr lang="en-GB" sz="1000" dirty="0" smtClean="0">
              <a:solidFill>
                <a:schemeClr val="tx1"/>
              </a:solidFill>
              <a:latin typeface="+mn-lt"/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smtClean="0">
                <a:solidFill>
                  <a:schemeClr val="tx1"/>
                </a:solidFill>
                <a:latin typeface="+mn-lt"/>
              </a:rPr>
              <a:t>Server</a:t>
            </a: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smtClean="0">
                <a:solidFill>
                  <a:schemeClr val="tx1"/>
                </a:solidFill>
                <a:latin typeface="+mn-lt"/>
              </a:rPr>
              <a:t>UML-</a:t>
            </a:r>
            <a:r>
              <a:rPr lang="en-GB" sz="1000" dirty="0" err="1" smtClean="0">
                <a:solidFill>
                  <a:schemeClr val="tx1"/>
                </a:solidFill>
                <a:latin typeface="+mn-lt"/>
              </a:rPr>
              <a:t>Diagramme</a:t>
            </a:r>
            <a:endParaRPr lang="en-GB" sz="1000" dirty="0" smtClean="0">
              <a:solidFill>
                <a:schemeClr val="tx1"/>
              </a:solidFill>
              <a:latin typeface="+mn-lt"/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smtClean="0">
                <a:solidFill>
                  <a:schemeClr val="tx1"/>
                </a:solidFill>
                <a:latin typeface="+mn-lt"/>
              </a:rPr>
              <a:t>Implementation MVC</a:t>
            </a: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err="1" smtClean="0">
                <a:solidFill>
                  <a:schemeClr val="tx1"/>
                </a:solidFill>
                <a:latin typeface="+mn-lt"/>
              </a:rPr>
              <a:t>BusinessLogic</a:t>
            </a:r>
            <a:endParaRPr lang="en-GB" sz="1000" dirty="0" smtClean="0">
              <a:solidFill>
                <a:schemeClr val="tx1"/>
              </a:solidFill>
              <a:latin typeface="+mn-lt"/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smtClean="0">
                <a:solidFill>
                  <a:schemeClr val="tx1"/>
                </a:solidFill>
                <a:latin typeface="+mn-lt"/>
              </a:rPr>
              <a:t>GET-Request</a:t>
            </a: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smtClean="0">
                <a:solidFill>
                  <a:schemeClr val="tx1"/>
                </a:solidFill>
                <a:latin typeface="+mn-lt"/>
              </a:rPr>
              <a:t>Exception Handling</a:t>
            </a: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err="1" smtClean="0">
                <a:solidFill>
                  <a:schemeClr val="tx1"/>
                </a:solidFill>
                <a:latin typeface="+mn-lt"/>
              </a:rPr>
              <a:t>Benutzerverwaltung</a:t>
            </a:r>
            <a:endParaRPr lang="en-GB" sz="1000" dirty="0" smtClean="0">
              <a:solidFill>
                <a:schemeClr val="tx1"/>
              </a:solidFill>
              <a:latin typeface="+mn-lt"/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smtClean="0">
                <a:solidFill>
                  <a:schemeClr val="tx1"/>
                </a:solidFill>
                <a:latin typeface="+mn-lt"/>
              </a:rPr>
              <a:t>Security</a:t>
            </a: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smtClean="0">
                <a:solidFill>
                  <a:schemeClr val="tx1"/>
                </a:solidFill>
                <a:latin typeface="+mn-lt"/>
              </a:rPr>
              <a:t>Transactions</a:t>
            </a: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err="1" smtClean="0">
                <a:solidFill>
                  <a:schemeClr val="tx1"/>
                </a:solidFill>
                <a:latin typeface="+mn-lt"/>
              </a:rPr>
              <a:t>Javascript</a:t>
            </a:r>
            <a:endParaRPr lang="en-GB" sz="1000" dirty="0" smtClean="0">
              <a:solidFill>
                <a:schemeClr val="tx1"/>
              </a:solidFill>
              <a:latin typeface="+mn-lt"/>
            </a:endParaRPr>
          </a:p>
          <a:p>
            <a:pPr eaLnBrk="1" hangingPunct="1">
              <a:lnSpc>
                <a:spcPct val="100000"/>
              </a:lnSpc>
              <a:buClr>
                <a:schemeClr val="tx1"/>
              </a:buClr>
              <a:buFont typeface="Verdana" charset="0"/>
              <a:buChar char="»"/>
              <a:defRPr/>
            </a:pPr>
            <a:endParaRPr lang="en-GB" sz="400" dirty="0" smtClean="0">
              <a:solidFill>
                <a:schemeClr val="tx1"/>
              </a:solidFill>
              <a:latin typeface="+mn-lt"/>
            </a:endParaRPr>
          </a:p>
          <a:p>
            <a:pPr eaLnBrk="1" hangingPunct="1">
              <a:lnSpc>
                <a:spcPct val="100000"/>
              </a:lnSpc>
              <a:buClr>
                <a:schemeClr val="tx1"/>
              </a:buClr>
              <a:buFont typeface="Verdana" charset="0"/>
              <a:buChar char="»"/>
              <a:defRPr/>
            </a:pPr>
            <a:r>
              <a:rPr lang="en-GB" sz="1200" dirty="0" err="1" smtClean="0">
                <a:solidFill>
                  <a:schemeClr val="tx1"/>
                </a:solidFill>
                <a:latin typeface="+mn-lt"/>
              </a:rPr>
              <a:t>Qualitätsmanagement</a:t>
            </a:r>
            <a:endParaRPr lang="en-GB" sz="1200" dirty="0" smtClean="0">
              <a:solidFill>
                <a:schemeClr val="tx1"/>
              </a:solidFill>
              <a:latin typeface="+mn-lt"/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err="1" smtClean="0">
                <a:solidFill>
                  <a:schemeClr val="tx1"/>
                </a:solidFill>
              </a:rPr>
              <a:t>Massnahmen</a:t>
            </a:r>
            <a:endParaRPr lang="en-GB" sz="1000" dirty="0" smtClean="0">
              <a:solidFill>
                <a:schemeClr val="tx1"/>
              </a:solidFill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smtClean="0">
                <a:solidFill>
                  <a:schemeClr val="tx1"/>
                </a:solidFill>
              </a:rPr>
              <a:t>Testing</a:t>
            </a: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b="1" dirty="0" err="1" smtClean="0">
                <a:solidFill>
                  <a:srgbClr val="FF0000"/>
                </a:solidFill>
              </a:rPr>
              <a:t>Metriken</a:t>
            </a:r>
            <a:endParaRPr lang="en-GB" sz="1000" b="1" dirty="0" smtClean="0">
              <a:solidFill>
                <a:srgbClr val="FF0000"/>
              </a:solidFill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smtClean="0">
                <a:solidFill>
                  <a:schemeClr val="tx1"/>
                </a:solidFill>
              </a:rPr>
              <a:t>Usability Test</a:t>
            </a:r>
            <a:r>
              <a:rPr lang="en-GB" sz="800" dirty="0" smtClean="0">
                <a:solidFill>
                  <a:schemeClr val="tx1"/>
                </a:solidFill>
              </a:rPr>
              <a:t/>
            </a:r>
            <a:br>
              <a:rPr lang="en-GB" sz="800" dirty="0" smtClean="0">
                <a:solidFill>
                  <a:schemeClr val="tx1"/>
                </a:solidFill>
              </a:rPr>
            </a:br>
            <a:endParaRPr lang="en-GB" sz="400" dirty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  <a:buClr>
                <a:schemeClr val="tx1"/>
              </a:buClr>
              <a:buFont typeface="Verdana" charset="0"/>
              <a:buChar char="»"/>
              <a:defRPr/>
            </a:pPr>
            <a:r>
              <a:rPr lang="en-GB" sz="1200" dirty="0" err="1" smtClean="0">
                <a:solidFill>
                  <a:schemeClr val="tx1"/>
                </a:solidFill>
              </a:rPr>
              <a:t>Projektmanagement</a:t>
            </a:r>
            <a:endParaRPr lang="en-GB" sz="1200" dirty="0">
              <a:solidFill>
                <a:schemeClr val="tx1"/>
              </a:solidFill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err="1" smtClean="0">
                <a:solidFill>
                  <a:schemeClr val="tx1"/>
                </a:solidFill>
              </a:rPr>
              <a:t>Projektplan</a:t>
            </a:r>
            <a:endParaRPr lang="en-GB" sz="1000" dirty="0" smtClean="0">
              <a:solidFill>
                <a:schemeClr val="tx1"/>
              </a:solidFill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err="1" smtClean="0">
                <a:solidFill>
                  <a:schemeClr val="tx1"/>
                </a:solidFill>
              </a:rPr>
              <a:t>Risiken</a:t>
            </a:r>
            <a:endParaRPr lang="en-GB" sz="1000" dirty="0" smtClean="0">
              <a:solidFill>
                <a:schemeClr val="tx1"/>
              </a:solidFill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err="1" smtClean="0">
                <a:solidFill>
                  <a:schemeClr val="tx1"/>
                </a:solidFill>
              </a:rPr>
              <a:t>Projekttools</a:t>
            </a:r>
            <a:endParaRPr lang="en-GB" sz="1000" dirty="0" smtClean="0">
              <a:solidFill>
                <a:schemeClr val="tx1"/>
              </a:solidFill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err="1" smtClean="0">
                <a:solidFill>
                  <a:schemeClr val="tx1"/>
                </a:solidFill>
              </a:rPr>
              <a:t>Statistiken</a:t>
            </a:r>
            <a:r>
              <a:rPr lang="en-GB" sz="800" dirty="0" smtClean="0">
                <a:solidFill>
                  <a:schemeClr val="tx1"/>
                </a:solidFill>
              </a:rPr>
              <a:t/>
            </a:r>
            <a:br>
              <a:rPr lang="en-GB" sz="800" dirty="0" smtClean="0">
                <a:solidFill>
                  <a:schemeClr val="tx1"/>
                </a:solidFill>
              </a:rPr>
            </a:br>
            <a:endParaRPr lang="en-GB" sz="400" dirty="0" smtClean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  <a:buClr>
                <a:schemeClr val="tx1"/>
              </a:buClr>
              <a:buFont typeface="Verdana" charset="0"/>
              <a:buChar char="»"/>
              <a:defRPr/>
            </a:pPr>
            <a:r>
              <a:rPr lang="en-GB" sz="1200" dirty="0" err="1" smtClean="0">
                <a:solidFill>
                  <a:schemeClr val="tx1"/>
                </a:solidFill>
              </a:rPr>
              <a:t>Rückblick</a:t>
            </a:r>
            <a:endParaRPr lang="en-GB" sz="1200" dirty="0">
              <a:solidFill>
                <a:schemeClr val="tx1"/>
              </a:solidFill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smtClean="0">
                <a:solidFill>
                  <a:schemeClr val="tx1"/>
                </a:solidFill>
              </a:rPr>
              <a:t>Positives</a:t>
            </a:r>
            <a:endParaRPr lang="en-GB" sz="1000" dirty="0">
              <a:solidFill>
                <a:schemeClr val="tx1"/>
              </a:solidFill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smtClean="0">
                <a:solidFill>
                  <a:schemeClr val="tx1"/>
                </a:solidFill>
              </a:rPr>
              <a:t>Negatives</a:t>
            </a:r>
            <a:endParaRPr lang="en-GB" sz="1000" dirty="0" smtClean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90980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2051721" y="188641"/>
            <a:ext cx="6984776" cy="6409010"/>
          </a:xfrm>
          <a:prstGeom prst="rect">
            <a:avLst/>
          </a:prstGeom>
          <a:solidFill>
            <a:srgbClr val="FFFFFF">
              <a:alpha val="80000"/>
            </a:srgbClr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>
              <a:cs typeface="Lucida Sans Unicode" charset="0"/>
            </a:endParaRPr>
          </a:p>
        </p:txBody>
      </p:sp>
      <p:sp>
        <p:nvSpPr>
          <p:cNvPr id="14" name="Text Box 4"/>
          <p:cNvSpPr txBox="1">
            <a:spLocks noChangeArrowheads="1"/>
          </p:cNvSpPr>
          <p:nvPr/>
        </p:nvSpPr>
        <p:spPr bwMode="auto">
          <a:xfrm>
            <a:off x="2189817" y="352424"/>
            <a:ext cx="6769100" cy="371513"/>
          </a:xfrm>
          <a:prstGeom prst="rect">
            <a:avLst/>
          </a:prstGeom>
          <a:solidFill>
            <a:srgbClr val="FFFFFF">
              <a:alpha val="20000"/>
            </a:srgbClr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Lucida Sans Unicode" charset="0"/>
              </a:defRPr>
            </a:lvl1pPr>
            <a:lvl2pPr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2pPr>
            <a:lvl3pPr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3pPr>
            <a:lvl4pPr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4pPr>
            <a:lvl5pPr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5pPr>
            <a:lvl6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6pPr>
            <a:lvl7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7pPr>
            <a:lvl8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8pPr>
            <a:lvl9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9pPr>
          </a:lstStyle>
          <a:p>
            <a:pPr eaLnBrk="1" hangingPunct="1">
              <a:lnSpc>
                <a:spcPct val="100000"/>
              </a:lnSpc>
              <a:buClr>
                <a:srgbClr val="FFFFFF"/>
              </a:buClr>
              <a:defRPr/>
            </a:pPr>
            <a:r>
              <a:rPr lang="en-GB" b="1" dirty="0" smtClean="0"/>
              <a:t>Was </a:t>
            </a:r>
            <a:r>
              <a:rPr lang="en-GB" b="1" dirty="0" err="1" smtClean="0"/>
              <a:t>ist</a:t>
            </a:r>
            <a:r>
              <a:rPr lang="en-GB" b="1" dirty="0" smtClean="0"/>
              <a:t> wt4u?</a:t>
            </a:r>
          </a:p>
        </p:txBody>
      </p:sp>
      <p:sp>
        <p:nvSpPr>
          <p:cNvPr id="15" name="Text Box 2"/>
          <p:cNvSpPr txBox="1">
            <a:spLocks noChangeArrowheads="1"/>
          </p:cNvSpPr>
          <p:nvPr/>
        </p:nvSpPr>
        <p:spPr bwMode="auto">
          <a:xfrm>
            <a:off x="179388" y="1117600"/>
            <a:ext cx="1800324" cy="46502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Lucida Sans Unicode" charset="0"/>
              </a:defRPr>
            </a:lvl1pPr>
            <a:lvl2pPr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2pPr>
            <a:lvl3pPr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3pPr>
            <a:lvl4pPr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4pPr>
            <a:lvl5pPr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5pPr>
            <a:lvl6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6pPr>
            <a:lvl7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7pPr>
            <a:lvl8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8pPr>
            <a:lvl9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9pPr>
          </a:lstStyle>
          <a:p>
            <a:pPr eaLnBrk="1" hangingPunct="1">
              <a:lnSpc>
                <a:spcPct val="100000"/>
              </a:lnSpc>
              <a:buClr>
                <a:schemeClr val="tx1"/>
              </a:buClr>
              <a:buFont typeface="Verdana" charset="0"/>
              <a:buChar char="»"/>
              <a:defRPr/>
            </a:pPr>
            <a:r>
              <a:rPr lang="en-GB" sz="1200" b="1" dirty="0" smtClean="0">
                <a:solidFill>
                  <a:schemeClr val="tx1"/>
                </a:solidFill>
                <a:latin typeface="+mn-lt"/>
              </a:rPr>
              <a:t> </a:t>
            </a:r>
            <a:r>
              <a:rPr lang="en-GB" sz="1200" b="1" dirty="0" smtClean="0">
                <a:solidFill>
                  <a:srgbClr val="E71200"/>
                </a:solidFill>
                <a:latin typeface="+mn-lt"/>
              </a:rPr>
              <a:t>Was </a:t>
            </a:r>
            <a:r>
              <a:rPr lang="en-GB" sz="1200" b="1" dirty="0" err="1" smtClean="0">
                <a:solidFill>
                  <a:srgbClr val="E71200"/>
                </a:solidFill>
                <a:latin typeface="+mn-lt"/>
              </a:rPr>
              <a:t>ist</a:t>
            </a:r>
            <a:r>
              <a:rPr lang="en-GB" sz="1200" b="1" dirty="0" smtClean="0">
                <a:solidFill>
                  <a:srgbClr val="E71200"/>
                </a:solidFill>
                <a:latin typeface="+mn-lt"/>
              </a:rPr>
              <a:t> wt4u?</a:t>
            </a:r>
          </a:p>
          <a:p>
            <a:pPr eaLnBrk="1" hangingPunct="1">
              <a:lnSpc>
                <a:spcPct val="100000"/>
              </a:lnSpc>
              <a:buClr>
                <a:schemeClr val="tx1"/>
              </a:buClr>
              <a:buFont typeface="Verdana" charset="0"/>
              <a:buNone/>
              <a:defRPr/>
            </a:pPr>
            <a:endParaRPr lang="en-GB" sz="400" b="1" dirty="0" smtClean="0">
              <a:solidFill>
                <a:schemeClr val="tx1"/>
              </a:solidFill>
              <a:latin typeface="+mn-lt"/>
            </a:endParaRPr>
          </a:p>
          <a:p>
            <a:pPr eaLnBrk="1" hangingPunct="1">
              <a:lnSpc>
                <a:spcPct val="100000"/>
              </a:lnSpc>
              <a:buClr>
                <a:schemeClr val="tx1"/>
              </a:buClr>
              <a:buFont typeface="Verdana" charset="0"/>
              <a:buChar char="»"/>
              <a:defRPr/>
            </a:pPr>
            <a:r>
              <a:rPr lang="en-GB" sz="1200" dirty="0" smtClean="0">
                <a:solidFill>
                  <a:schemeClr val="tx1"/>
                </a:solidFill>
                <a:latin typeface="+mn-lt"/>
              </a:rPr>
              <a:t> Demo</a:t>
            </a:r>
          </a:p>
          <a:p>
            <a:pPr eaLnBrk="1" hangingPunct="1">
              <a:lnSpc>
                <a:spcPct val="100000"/>
              </a:lnSpc>
              <a:buClr>
                <a:schemeClr val="tx1"/>
              </a:buClr>
              <a:buFont typeface="Verdana" charset="0"/>
              <a:buNone/>
              <a:defRPr/>
            </a:pPr>
            <a:r>
              <a:rPr lang="en-GB" sz="400" dirty="0" smtClean="0">
                <a:solidFill>
                  <a:schemeClr val="tx1"/>
                </a:solidFill>
                <a:latin typeface="+mn-lt"/>
              </a:rPr>
              <a:t> </a:t>
            </a:r>
          </a:p>
          <a:p>
            <a:pPr eaLnBrk="1" hangingPunct="1">
              <a:lnSpc>
                <a:spcPct val="100000"/>
              </a:lnSpc>
              <a:buClr>
                <a:schemeClr val="tx1"/>
              </a:buClr>
              <a:buFont typeface="Verdana" charset="0"/>
              <a:buChar char="»"/>
              <a:defRPr/>
            </a:pPr>
            <a:r>
              <a:rPr lang="en-GB" sz="1200" dirty="0" smtClean="0">
                <a:solidFill>
                  <a:schemeClr val="tx1"/>
                </a:solidFill>
                <a:latin typeface="+mn-lt"/>
              </a:rPr>
              <a:t> </a:t>
            </a:r>
            <a:r>
              <a:rPr lang="en-GB" sz="1200" dirty="0" err="1" smtClean="0">
                <a:solidFill>
                  <a:schemeClr val="tx1"/>
                </a:solidFill>
                <a:latin typeface="+mn-lt"/>
              </a:rPr>
              <a:t>Architektur</a:t>
            </a:r>
            <a:endParaRPr lang="en-GB" sz="1200" dirty="0" smtClean="0">
              <a:solidFill>
                <a:schemeClr val="tx1"/>
              </a:solidFill>
              <a:latin typeface="+mn-lt"/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err="1" smtClean="0">
                <a:solidFill>
                  <a:schemeClr val="tx1"/>
                </a:solidFill>
                <a:latin typeface="+mn-lt"/>
              </a:rPr>
              <a:t>Systemübersicht</a:t>
            </a:r>
            <a:endParaRPr lang="en-GB" sz="1000" dirty="0" smtClean="0">
              <a:solidFill>
                <a:schemeClr val="tx1"/>
              </a:solidFill>
              <a:latin typeface="+mn-lt"/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err="1" smtClean="0">
                <a:solidFill>
                  <a:schemeClr val="tx1"/>
                </a:solidFill>
                <a:latin typeface="+mn-lt"/>
              </a:rPr>
              <a:t>Technologien</a:t>
            </a:r>
            <a:endParaRPr lang="en-GB" sz="1000" dirty="0" smtClean="0">
              <a:solidFill>
                <a:schemeClr val="tx1"/>
              </a:solidFill>
              <a:latin typeface="+mn-lt"/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smtClean="0">
                <a:solidFill>
                  <a:schemeClr val="tx1"/>
                </a:solidFill>
                <a:latin typeface="+mn-lt"/>
              </a:rPr>
              <a:t>Server</a:t>
            </a: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smtClean="0">
                <a:solidFill>
                  <a:schemeClr val="tx1"/>
                </a:solidFill>
                <a:latin typeface="+mn-lt"/>
              </a:rPr>
              <a:t>UML-</a:t>
            </a:r>
            <a:r>
              <a:rPr lang="en-GB" sz="1000" dirty="0" err="1" smtClean="0">
                <a:solidFill>
                  <a:schemeClr val="tx1"/>
                </a:solidFill>
                <a:latin typeface="+mn-lt"/>
              </a:rPr>
              <a:t>Diagramme</a:t>
            </a:r>
            <a:endParaRPr lang="en-GB" sz="1000" dirty="0" smtClean="0">
              <a:solidFill>
                <a:schemeClr val="tx1"/>
              </a:solidFill>
              <a:latin typeface="+mn-lt"/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smtClean="0">
                <a:solidFill>
                  <a:schemeClr val="tx1"/>
                </a:solidFill>
                <a:latin typeface="+mn-lt"/>
              </a:rPr>
              <a:t>Implementation MVC</a:t>
            </a: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err="1" smtClean="0">
                <a:solidFill>
                  <a:schemeClr val="tx1"/>
                </a:solidFill>
                <a:latin typeface="+mn-lt"/>
              </a:rPr>
              <a:t>BusinessLogic</a:t>
            </a:r>
            <a:endParaRPr lang="en-GB" sz="1000" dirty="0" smtClean="0">
              <a:solidFill>
                <a:schemeClr val="tx1"/>
              </a:solidFill>
              <a:latin typeface="+mn-lt"/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smtClean="0">
                <a:solidFill>
                  <a:schemeClr val="tx1"/>
                </a:solidFill>
                <a:latin typeface="+mn-lt"/>
              </a:rPr>
              <a:t>GET-Request</a:t>
            </a: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smtClean="0">
                <a:solidFill>
                  <a:schemeClr val="tx1"/>
                </a:solidFill>
                <a:latin typeface="+mn-lt"/>
              </a:rPr>
              <a:t>Exception Handling</a:t>
            </a: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err="1" smtClean="0">
                <a:solidFill>
                  <a:schemeClr val="tx1"/>
                </a:solidFill>
                <a:latin typeface="+mn-lt"/>
              </a:rPr>
              <a:t>Benutzerverwaltung</a:t>
            </a:r>
            <a:endParaRPr lang="en-GB" sz="1000" dirty="0" smtClean="0">
              <a:solidFill>
                <a:schemeClr val="tx1"/>
              </a:solidFill>
              <a:latin typeface="+mn-lt"/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smtClean="0">
                <a:solidFill>
                  <a:schemeClr val="tx1"/>
                </a:solidFill>
                <a:latin typeface="+mn-lt"/>
              </a:rPr>
              <a:t>Security</a:t>
            </a: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smtClean="0">
                <a:solidFill>
                  <a:schemeClr val="tx1"/>
                </a:solidFill>
                <a:latin typeface="+mn-lt"/>
              </a:rPr>
              <a:t>Transactions</a:t>
            </a: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err="1" smtClean="0">
                <a:solidFill>
                  <a:schemeClr val="tx1"/>
                </a:solidFill>
                <a:latin typeface="+mn-lt"/>
              </a:rPr>
              <a:t>Javascript</a:t>
            </a:r>
            <a:endParaRPr lang="en-GB" sz="1000" dirty="0" smtClean="0">
              <a:solidFill>
                <a:schemeClr val="tx1"/>
              </a:solidFill>
              <a:latin typeface="+mn-lt"/>
            </a:endParaRPr>
          </a:p>
          <a:p>
            <a:pPr eaLnBrk="1" hangingPunct="1">
              <a:lnSpc>
                <a:spcPct val="100000"/>
              </a:lnSpc>
              <a:buClr>
                <a:schemeClr val="tx1"/>
              </a:buClr>
              <a:buFont typeface="Verdana" charset="0"/>
              <a:buChar char="»"/>
              <a:defRPr/>
            </a:pPr>
            <a:endParaRPr lang="en-GB" sz="400" dirty="0" smtClean="0">
              <a:solidFill>
                <a:schemeClr val="tx1"/>
              </a:solidFill>
              <a:latin typeface="+mn-lt"/>
            </a:endParaRPr>
          </a:p>
          <a:p>
            <a:pPr eaLnBrk="1" hangingPunct="1">
              <a:lnSpc>
                <a:spcPct val="100000"/>
              </a:lnSpc>
              <a:buClr>
                <a:schemeClr val="tx1"/>
              </a:buClr>
              <a:buFont typeface="Verdana" charset="0"/>
              <a:buChar char="»"/>
              <a:defRPr/>
            </a:pPr>
            <a:r>
              <a:rPr lang="en-GB" sz="1200" dirty="0" err="1" smtClean="0">
                <a:solidFill>
                  <a:schemeClr val="tx1"/>
                </a:solidFill>
                <a:latin typeface="+mn-lt"/>
              </a:rPr>
              <a:t>Qualitätsmanagement</a:t>
            </a:r>
            <a:endParaRPr lang="en-GB" sz="1200" dirty="0" smtClean="0">
              <a:solidFill>
                <a:schemeClr val="tx1"/>
              </a:solidFill>
              <a:latin typeface="+mn-lt"/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err="1" smtClean="0">
                <a:solidFill>
                  <a:schemeClr val="tx1"/>
                </a:solidFill>
              </a:rPr>
              <a:t>Massnahmen</a:t>
            </a:r>
            <a:endParaRPr lang="en-GB" sz="1000" dirty="0" smtClean="0">
              <a:solidFill>
                <a:schemeClr val="tx1"/>
              </a:solidFill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smtClean="0">
                <a:solidFill>
                  <a:schemeClr val="tx1"/>
                </a:solidFill>
              </a:rPr>
              <a:t>Testing</a:t>
            </a: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err="1" smtClean="0">
                <a:solidFill>
                  <a:schemeClr val="tx1"/>
                </a:solidFill>
              </a:rPr>
              <a:t>Metriken</a:t>
            </a:r>
            <a:endParaRPr lang="en-GB" sz="1000" dirty="0" smtClean="0">
              <a:solidFill>
                <a:schemeClr val="tx1"/>
              </a:solidFill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smtClean="0">
                <a:solidFill>
                  <a:schemeClr val="tx1"/>
                </a:solidFill>
              </a:rPr>
              <a:t>Usability Test</a:t>
            </a:r>
            <a:r>
              <a:rPr lang="en-GB" sz="800" dirty="0" smtClean="0">
                <a:solidFill>
                  <a:schemeClr val="tx1"/>
                </a:solidFill>
              </a:rPr>
              <a:t/>
            </a:r>
            <a:br>
              <a:rPr lang="en-GB" sz="800" dirty="0" smtClean="0">
                <a:solidFill>
                  <a:schemeClr val="tx1"/>
                </a:solidFill>
              </a:rPr>
            </a:br>
            <a:endParaRPr lang="en-GB" sz="400" dirty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  <a:buClr>
                <a:schemeClr val="tx1"/>
              </a:buClr>
              <a:buFont typeface="Verdana" charset="0"/>
              <a:buChar char="»"/>
              <a:defRPr/>
            </a:pPr>
            <a:r>
              <a:rPr lang="en-GB" sz="1200" dirty="0" err="1" smtClean="0">
                <a:solidFill>
                  <a:schemeClr val="tx1"/>
                </a:solidFill>
              </a:rPr>
              <a:t>Projektmanagement</a:t>
            </a:r>
            <a:endParaRPr lang="en-GB" sz="1200" dirty="0">
              <a:solidFill>
                <a:schemeClr val="tx1"/>
              </a:solidFill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err="1" smtClean="0">
                <a:solidFill>
                  <a:schemeClr val="tx1"/>
                </a:solidFill>
              </a:rPr>
              <a:t>Projektplan</a:t>
            </a:r>
            <a:endParaRPr lang="en-GB" sz="1000" dirty="0" smtClean="0">
              <a:solidFill>
                <a:schemeClr val="tx1"/>
              </a:solidFill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err="1" smtClean="0">
                <a:solidFill>
                  <a:schemeClr val="tx1"/>
                </a:solidFill>
              </a:rPr>
              <a:t>Risiken</a:t>
            </a:r>
            <a:endParaRPr lang="en-GB" sz="1000" dirty="0" smtClean="0">
              <a:solidFill>
                <a:schemeClr val="tx1"/>
              </a:solidFill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err="1" smtClean="0">
                <a:solidFill>
                  <a:schemeClr val="tx1"/>
                </a:solidFill>
              </a:rPr>
              <a:t>Projekttools</a:t>
            </a:r>
            <a:endParaRPr lang="en-GB" sz="1000" dirty="0" smtClean="0">
              <a:solidFill>
                <a:schemeClr val="tx1"/>
              </a:solidFill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err="1" smtClean="0">
                <a:solidFill>
                  <a:schemeClr val="tx1"/>
                </a:solidFill>
              </a:rPr>
              <a:t>Statistiken</a:t>
            </a:r>
            <a:r>
              <a:rPr lang="en-GB" sz="800" dirty="0" smtClean="0">
                <a:solidFill>
                  <a:schemeClr val="tx1"/>
                </a:solidFill>
              </a:rPr>
              <a:t/>
            </a:r>
            <a:br>
              <a:rPr lang="en-GB" sz="800" dirty="0" smtClean="0">
                <a:solidFill>
                  <a:schemeClr val="tx1"/>
                </a:solidFill>
              </a:rPr>
            </a:br>
            <a:endParaRPr lang="en-GB" sz="400" dirty="0" smtClean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  <a:buClr>
                <a:schemeClr val="tx1"/>
              </a:buClr>
              <a:buFont typeface="Verdana" charset="0"/>
              <a:buChar char="»"/>
              <a:defRPr/>
            </a:pPr>
            <a:r>
              <a:rPr lang="en-GB" sz="1200" dirty="0" err="1" smtClean="0">
                <a:solidFill>
                  <a:schemeClr val="tx1"/>
                </a:solidFill>
              </a:rPr>
              <a:t>Rückblick</a:t>
            </a:r>
            <a:endParaRPr lang="en-GB" sz="1200" dirty="0">
              <a:solidFill>
                <a:schemeClr val="tx1"/>
              </a:solidFill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smtClean="0">
                <a:solidFill>
                  <a:schemeClr val="tx1"/>
                </a:solidFill>
              </a:rPr>
              <a:t>Positives</a:t>
            </a:r>
            <a:endParaRPr lang="en-GB" sz="1000" dirty="0">
              <a:solidFill>
                <a:schemeClr val="tx1"/>
              </a:solidFill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smtClean="0">
                <a:solidFill>
                  <a:schemeClr val="tx1"/>
                </a:solidFill>
              </a:rPr>
              <a:t>Negatives</a:t>
            </a:r>
            <a:endParaRPr lang="en-GB" sz="1000" dirty="0" smtClean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6" name="Textfeld 5"/>
          <p:cNvSpPr txBox="1"/>
          <p:nvPr/>
        </p:nvSpPr>
        <p:spPr>
          <a:xfrm>
            <a:off x="2231232" y="836712"/>
            <a:ext cx="6589240" cy="30059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de-DE" sz="3200" dirty="0" smtClean="0"/>
              <a:t>Webapplikation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de-DE" sz="3200" dirty="0" smtClean="0"/>
              <a:t>Arbeitszeitverwaltung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de-DE" sz="3200" dirty="0" smtClean="0"/>
              <a:t>Projektmanagement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de-DE" sz="3200" dirty="0" smtClean="0"/>
              <a:t>Auswertung</a:t>
            </a:r>
            <a:endParaRPr lang="de-DE" sz="3200" dirty="0"/>
          </a:p>
        </p:txBody>
      </p:sp>
    </p:spTree>
    <p:extLst>
      <p:ext uri="{BB962C8B-B14F-4D97-AF65-F5344CB8AC3E}">
        <p14:creationId xmlns:p14="http://schemas.microsoft.com/office/powerpoint/2010/main" val="3949056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2051721" y="188641"/>
            <a:ext cx="6984776" cy="6409010"/>
          </a:xfrm>
          <a:prstGeom prst="rect">
            <a:avLst/>
          </a:prstGeom>
          <a:solidFill>
            <a:srgbClr val="FFFFFF">
              <a:alpha val="80000"/>
            </a:srgbClr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 dirty="0">
              <a:cs typeface="Lucida Sans Unicode" charset="0"/>
            </a:endParaRPr>
          </a:p>
        </p:txBody>
      </p:sp>
      <p:sp>
        <p:nvSpPr>
          <p:cNvPr id="14" name="Text Box 4"/>
          <p:cNvSpPr txBox="1">
            <a:spLocks noChangeArrowheads="1"/>
          </p:cNvSpPr>
          <p:nvPr/>
        </p:nvSpPr>
        <p:spPr bwMode="auto">
          <a:xfrm>
            <a:off x="2189817" y="352424"/>
            <a:ext cx="6769100" cy="371513"/>
          </a:xfrm>
          <a:prstGeom prst="rect">
            <a:avLst/>
          </a:prstGeom>
          <a:solidFill>
            <a:srgbClr val="FFFFFF">
              <a:alpha val="20000"/>
            </a:srgbClr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Lucida Sans Unicode" charset="0"/>
              </a:defRPr>
            </a:lvl1pPr>
            <a:lvl2pPr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2pPr>
            <a:lvl3pPr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3pPr>
            <a:lvl4pPr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4pPr>
            <a:lvl5pPr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5pPr>
            <a:lvl6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6pPr>
            <a:lvl7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7pPr>
            <a:lvl8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8pPr>
            <a:lvl9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9pPr>
          </a:lstStyle>
          <a:p>
            <a:pPr eaLnBrk="1" hangingPunct="1">
              <a:lnSpc>
                <a:spcPct val="100000"/>
              </a:lnSpc>
              <a:buClr>
                <a:srgbClr val="FFFFFF"/>
              </a:buClr>
              <a:defRPr/>
            </a:pPr>
            <a:r>
              <a:rPr lang="en-GB" b="1" dirty="0" err="1" smtClean="0"/>
              <a:t>Metriken</a:t>
            </a:r>
            <a:r>
              <a:rPr lang="en-GB" b="1" dirty="0" smtClean="0"/>
              <a:t> – Distance </a:t>
            </a:r>
            <a:r>
              <a:rPr lang="en-GB" b="1" dirty="0" err="1" smtClean="0"/>
              <a:t>Diagramm</a:t>
            </a:r>
            <a:endParaRPr lang="en-GB" b="1" dirty="0" smtClean="0"/>
          </a:p>
        </p:txBody>
      </p:sp>
      <p:sp>
        <p:nvSpPr>
          <p:cNvPr id="2" name="TextBox 1"/>
          <p:cNvSpPr txBox="1"/>
          <p:nvPr/>
        </p:nvSpPr>
        <p:spPr>
          <a:xfrm>
            <a:off x="2627784" y="1052736"/>
            <a:ext cx="59046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/>
              <a:t>Keine Abstrakten Klassen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/>
              <a:t>Hohes</a:t>
            </a:r>
            <a:r>
              <a:rPr lang="de-CH"/>
              <a:t> Efferent Coupling</a:t>
            </a:r>
            <a:endParaRPr lang="de-CH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/>
              <a:t>A = Abstrakte Klassen / Klassen eines </a:t>
            </a:r>
            <a:r>
              <a:rPr lang="de-CH" smtClean="0"/>
              <a:t>Packages</a:t>
            </a:r>
            <a:endParaRPr lang="de-CH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/>
              <a:t>I = Ce  / Ca + Ce</a:t>
            </a:r>
            <a:endParaRPr lang="de-CH" dirty="0"/>
          </a:p>
        </p:txBody>
      </p:sp>
      <p:pic>
        <p:nvPicPr>
          <p:cNvPr id="3" name="Picture 4" descr="http://s3.amazonaws.com/uploads.uservoice.com/logo/design_setting/208833/original/UserVoiceLogo.png?138132801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3843" y="379516"/>
            <a:ext cx="1186082" cy="321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192" y="2564904"/>
            <a:ext cx="2445922" cy="12314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3" name="Picture 1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2564904"/>
            <a:ext cx="3692033" cy="36797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 Box 2"/>
          <p:cNvSpPr txBox="1">
            <a:spLocks noChangeArrowheads="1"/>
          </p:cNvSpPr>
          <p:nvPr/>
        </p:nvSpPr>
        <p:spPr bwMode="auto">
          <a:xfrm>
            <a:off x="179388" y="1117600"/>
            <a:ext cx="1800324" cy="46502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Lucida Sans Unicode" charset="0"/>
              </a:defRPr>
            </a:lvl1pPr>
            <a:lvl2pPr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2pPr>
            <a:lvl3pPr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3pPr>
            <a:lvl4pPr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4pPr>
            <a:lvl5pPr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5pPr>
            <a:lvl6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6pPr>
            <a:lvl7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7pPr>
            <a:lvl8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8pPr>
            <a:lvl9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9pPr>
          </a:lstStyle>
          <a:p>
            <a:pPr eaLnBrk="1" hangingPunct="1">
              <a:lnSpc>
                <a:spcPct val="100000"/>
              </a:lnSpc>
              <a:buClr>
                <a:schemeClr val="tx1"/>
              </a:buClr>
              <a:buFont typeface="Verdana" charset="0"/>
              <a:buChar char="»"/>
              <a:defRPr/>
            </a:pPr>
            <a:r>
              <a:rPr lang="en-GB" sz="1200" b="1" dirty="0" smtClean="0">
                <a:solidFill>
                  <a:schemeClr val="tx1"/>
                </a:solidFill>
                <a:latin typeface="+mn-lt"/>
              </a:rPr>
              <a:t> </a:t>
            </a:r>
            <a:r>
              <a:rPr lang="en-GB" sz="1200" dirty="0" smtClean="0">
                <a:solidFill>
                  <a:schemeClr val="tx1"/>
                </a:solidFill>
                <a:latin typeface="+mn-lt"/>
              </a:rPr>
              <a:t>Was </a:t>
            </a:r>
            <a:r>
              <a:rPr lang="en-GB" sz="1200" dirty="0" err="1" smtClean="0">
                <a:solidFill>
                  <a:schemeClr val="tx1"/>
                </a:solidFill>
                <a:latin typeface="+mn-lt"/>
              </a:rPr>
              <a:t>ist</a:t>
            </a:r>
            <a:r>
              <a:rPr lang="en-GB" sz="1200" dirty="0" smtClean="0">
                <a:solidFill>
                  <a:schemeClr val="tx1"/>
                </a:solidFill>
                <a:latin typeface="+mn-lt"/>
              </a:rPr>
              <a:t> wt4u?</a:t>
            </a:r>
          </a:p>
          <a:p>
            <a:pPr eaLnBrk="1" hangingPunct="1">
              <a:lnSpc>
                <a:spcPct val="100000"/>
              </a:lnSpc>
              <a:buClr>
                <a:schemeClr val="tx1"/>
              </a:buClr>
              <a:buFont typeface="Verdana" charset="0"/>
              <a:buNone/>
              <a:defRPr/>
            </a:pPr>
            <a:endParaRPr lang="en-GB" sz="400" b="1" dirty="0" smtClean="0">
              <a:solidFill>
                <a:schemeClr val="tx1"/>
              </a:solidFill>
              <a:latin typeface="+mn-lt"/>
            </a:endParaRPr>
          </a:p>
          <a:p>
            <a:pPr eaLnBrk="1" hangingPunct="1">
              <a:lnSpc>
                <a:spcPct val="100000"/>
              </a:lnSpc>
              <a:buClr>
                <a:schemeClr val="tx1"/>
              </a:buClr>
              <a:buFont typeface="Verdana" charset="0"/>
              <a:buChar char="»"/>
              <a:defRPr/>
            </a:pPr>
            <a:r>
              <a:rPr lang="en-GB" sz="1200" dirty="0" smtClean="0">
                <a:solidFill>
                  <a:schemeClr val="tx1"/>
                </a:solidFill>
                <a:latin typeface="+mn-lt"/>
              </a:rPr>
              <a:t> Demo</a:t>
            </a:r>
          </a:p>
          <a:p>
            <a:pPr eaLnBrk="1" hangingPunct="1">
              <a:lnSpc>
                <a:spcPct val="100000"/>
              </a:lnSpc>
              <a:buClr>
                <a:schemeClr val="tx1"/>
              </a:buClr>
              <a:buFont typeface="Verdana" charset="0"/>
              <a:buNone/>
              <a:defRPr/>
            </a:pPr>
            <a:r>
              <a:rPr lang="en-GB" sz="400" dirty="0" smtClean="0">
                <a:solidFill>
                  <a:schemeClr val="tx1"/>
                </a:solidFill>
                <a:latin typeface="+mn-lt"/>
              </a:rPr>
              <a:t> </a:t>
            </a:r>
          </a:p>
          <a:p>
            <a:pPr eaLnBrk="1" hangingPunct="1">
              <a:lnSpc>
                <a:spcPct val="100000"/>
              </a:lnSpc>
              <a:buClr>
                <a:schemeClr val="tx1"/>
              </a:buClr>
              <a:buFont typeface="Verdana" charset="0"/>
              <a:buChar char="»"/>
              <a:defRPr/>
            </a:pPr>
            <a:r>
              <a:rPr lang="en-GB" sz="1200" dirty="0" smtClean="0">
                <a:solidFill>
                  <a:schemeClr val="tx1"/>
                </a:solidFill>
                <a:latin typeface="+mn-lt"/>
              </a:rPr>
              <a:t> </a:t>
            </a:r>
            <a:r>
              <a:rPr lang="en-GB" sz="1200" dirty="0" err="1" smtClean="0">
                <a:solidFill>
                  <a:schemeClr val="tx1"/>
                </a:solidFill>
                <a:latin typeface="+mn-lt"/>
              </a:rPr>
              <a:t>Architektur</a:t>
            </a:r>
            <a:endParaRPr lang="en-GB" sz="1200" dirty="0" smtClean="0">
              <a:solidFill>
                <a:schemeClr val="tx1"/>
              </a:solidFill>
              <a:latin typeface="+mn-lt"/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err="1" smtClean="0">
                <a:solidFill>
                  <a:schemeClr val="tx1"/>
                </a:solidFill>
                <a:latin typeface="+mn-lt"/>
              </a:rPr>
              <a:t>Systemübersicht</a:t>
            </a:r>
            <a:endParaRPr lang="en-GB" sz="1000" dirty="0" smtClean="0">
              <a:solidFill>
                <a:schemeClr val="tx1"/>
              </a:solidFill>
              <a:latin typeface="+mn-lt"/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err="1" smtClean="0">
                <a:solidFill>
                  <a:schemeClr val="tx1"/>
                </a:solidFill>
                <a:latin typeface="+mn-lt"/>
              </a:rPr>
              <a:t>Technologien</a:t>
            </a:r>
            <a:endParaRPr lang="en-GB" sz="1000" dirty="0" smtClean="0">
              <a:solidFill>
                <a:schemeClr val="tx1"/>
              </a:solidFill>
              <a:latin typeface="+mn-lt"/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smtClean="0">
                <a:solidFill>
                  <a:schemeClr val="tx1"/>
                </a:solidFill>
                <a:latin typeface="+mn-lt"/>
              </a:rPr>
              <a:t>Server</a:t>
            </a: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smtClean="0">
                <a:solidFill>
                  <a:schemeClr val="tx1"/>
                </a:solidFill>
                <a:latin typeface="+mn-lt"/>
              </a:rPr>
              <a:t>UML-</a:t>
            </a:r>
            <a:r>
              <a:rPr lang="en-GB" sz="1000" dirty="0" err="1" smtClean="0">
                <a:solidFill>
                  <a:schemeClr val="tx1"/>
                </a:solidFill>
                <a:latin typeface="+mn-lt"/>
              </a:rPr>
              <a:t>Diagramme</a:t>
            </a:r>
            <a:endParaRPr lang="en-GB" sz="1000" dirty="0" smtClean="0">
              <a:solidFill>
                <a:schemeClr val="tx1"/>
              </a:solidFill>
              <a:latin typeface="+mn-lt"/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smtClean="0">
                <a:solidFill>
                  <a:schemeClr val="tx1"/>
                </a:solidFill>
                <a:latin typeface="+mn-lt"/>
              </a:rPr>
              <a:t>Implementation MVC</a:t>
            </a: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err="1" smtClean="0">
                <a:solidFill>
                  <a:schemeClr val="tx1"/>
                </a:solidFill>
                <a:latin typeface="+mn-lt"/>
              </a:rPr>
              <a:t>BusinessLogic</a:t>
            </a:r>
            <a:endParaRPr lang="en-GB" sz="1000" dirty="0" smtClean="0">
              <a:solidFill>
                <a:schemeClr val="tx1"/>
              </a:solidFill>
              <a:latin typeface="+mn-lt"/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smtClean="0">
                <a:solidFill>
                  <a:schemeClr val="tx1"/>
                </a:solidFill>
                <a:latin typeface="+mn-lt"/>
              </a:rPr>
              <a:t>GET-Request</a:t>
            </a: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smtClean="0">
                <a:solidFill>
                  <a:schemeClr val="tx1"/>
                </a:solidFill>
                <a:latin typeface="+mn-lt"/>
              </a:rPr>
              <a:t>Exception Handling</a:t>
            </a: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err="1" smtClean="0">
                <a:solidFill>
                  <a:schemeClr val="tx1"/>
                </a:solidFill>
                <a:latin typeface="+mn-lt"/>
              </a:rPr>
              <a:t>Benutzerverwaltung</a:t>
            </a:r>
            <a:endParaRPr lang="en-GB" sz="1000" dirty="0" smtClean="0">
              <a:solidFill>
                <a:schemeClr val="tx1"/>
              </a:solidFill>
              <a:latin typeface="+mn-lt"/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smtClean="0">
                <a:solidFill>
                  <a:schemeClr val="tx1"/>
                </a:solidFill>
                <a:latin typeface="+mn-lt"/>
              </a:rPr>
              <a:t>Security</a:t>
            </a: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smtClean="0">
                <a:solidFill>
                  <a:schemeClr val="tx1"/>
                </a:solidFill>
                <a:latin typeface="+mn-lt"/>
              </a:rPr>
              <a:t>Transactions</a:t>
            </a: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err="1" smtClean="0">
                <a:solidFill>
                  <a:schemeClr val="tx1"/>
                </a:solidFill>
                <a:latin typeface="+mn-lt"/>
              </a:rPr>
              <a:t>Javascript</a:t>
            </a:r>
            <a:endParaRPr lang="en-GB" sz="1000" dirty="0" smtClean="0">
              <a:solidFill>
                <a:schemeClr val="tx1"/>
              </a:solidFill>
              <a:latin typeface="+mn-lt"/>
            </a:endParaRPr>
          </a:p>
          <a:p>
            <a:pPr eaLnBrk="1" hangingPunct="1">
              <a:lnSpc>
                <a:spcPct val="100000"/>
              </a:lnSpc>
              <a:buClr>
                <a:schemeClr val="tx1"/>
              </a:buClr>
              <a:buFont typeface="Verdana" charset="0"/>
              <a:buChar char="»"/>
              <a:defRPr/>
            </a:pPr>
            <a:endParaRPr lang="en-GB" sz="400" dirty="0" smtClean="0">
              <a:solidFill>
                <a:schemeClr val="tx1"/>
              </a:solidFill>
              <a:latin typeface="+mn-lt"/>
            </a:endParaRPr>
          </a:p>
          <a:p>
            <a:pPr eaLnBrk="1" hangingPunct="1">
              <a:lnSpc>
                <a:spcPct val="100000"/>
              </a:lnSpc>
              <a:buClr>
                <a:schemeClr val="tx1"/>
              </a:buClr>
              <a:buFont typeface="Verdana" charset="0"/>
              <a:buChar char="»"/>
              <a:defRPr/>
            </a:pPr>
            <a:r>
              <a:rPr lang="en-GB" sz="1200" dirty="0" err="1" smtClean="0">
                <a:solidFill>
                  <a:schemeClr val="tx1"/>
                </a:solidFill>
                <a:latin typeface="+mn-lt"/>
              </a:rPr>
              <a:t>Qualitätsmanagement</a:t>
            </a:r>
            <a:endParaRPr lang="en-GB" sz="1200" dirty="0" smtClean="0">
              <a:solidFill>
                <a:schemeClr val="tx1"/>
              </a:solidFill>
              <a:latin typeface="+mn-lt"/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err="1" smtClean="0">
                <a:solidFill>
                  <a:schemeClr val="tx1"/>
                </a:solidFill>
              </a:rPr>
              <a:t>Massnahmen</a:t>
            </a:r>
            <a:endParaRPr lang="en-GB" sz="1000" dirty="0" smtClean="0">
              <a:solidFill>
                <a:schemeClr val="tx1"/>
              </a:solidFill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smtClean="0">
                <a:solidFill>
                  <a:schemeClr val="tx1"/>
                </a:solidFill>
              </a:rPr>
              <a:t>Testing</a:t>
            </a: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b="1" dirty="0" err="1" smtClean="0">
                <a:solidFill>
                  <a:srgbClr val="FF0000"/>
                </a:solidFill>
              </a:rPr>
              <a:t>Metriken</a:t>
            </a:r>
            <a:endParaRPr lang="en-GB" sz="1000" b="1" dirty="0" smtClean="0">
              <a:solidFill>
                <a:srgbClr val="FF0000"/>
              </a:solidFill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smtClean="0">
                <a:solidFill>
                  <a:schemeClr val="tx1"/>
                </a:solidFill>
              </a:rPr>
              <a:t>Usability Test</a:t>
            </a:r>
            <a:r>
              <a:rPr lang="en-GB" sz="800" dirty="0" smtClean="0">
                <a:solidFill>
                  <a:schemeClr val="tx1"/>
                </a:solidFill>
              </a:rPr>
              <a:t/>
            </a:r>
            <a:br>
              <a:rPr lang="en-GB" sz="800" dirty="0" smtClean="0">
                <a:solidFill>
                  <a:schemeClr val="tx1"/>
                </a:solidFill>
              </a:rPr>
            </a:br>
            <a:endParaRPr lang="en-GB" sz="400" dirty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  <a:buClr>
                <a:schemeClr val="tx1"/>
              </a:buClr>
              <a:buFont typeface="Verdana" charset="0"/>
              <a:buChar char="»"/>
              <a:defRPr/>
            </a:pPr>
            <a:r>
              <a:rPr lang="en-GB" sz="1200" dirty="0" err="1" smtClean="0">
                <a:solidFill>
                  <a:schemeClr val="tx1"/>
                </a:solidFill>
              </a:rPr>
              <a:t>Projektmanagement</a:t>
            </a:r>
            <a:endParaRPr lang="en-GB" sz="1200" dirty="0">
              <a:solidFill>
                <a:schemeClr val="tx1"/>
              </a:solidFill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err="1" smtClean="0">
                <a:solidFill>
                  <a:schemeClr val="tx1"/>
                </a:solidFill>
              </a:rPr>
              <a:t>Projektplan</a:t>
            </a:r>
            <a:endParaRPr lang="en-GB" sz="1000" dirty="0" smtClean="0">
              <a:solidFill>
                <a:schemeClr val="tx1"/>
              </a:solidFill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err="1" smtClean="0">
                <a:solidFill>
                  <a:schemeClr val="tx1"/>
                </a:solidFill>
              </a:rPr>
              <a:t>Risiken</a:t>
            </a:r>
            <a:endParaRPr lang="en-GB" sz="1000" dirty="0" smtClean="0">
              <a:solidFill>
                <a:schemeClr val="tx1"/>
              </a:solidFill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err="1" smtClean="0">
                <a:solidFill>
                  <a:schemeClr val="tx1"/>
                </a:solidFill>
              </a:rPr>
              <a:t>Projekttools</a:t>
            </a:r>
            <a:endParaRPr lang="en-GB" sz="1000" dirty="0" smtClean="0">
              <a:solidFill>
                <a:schemeClr val="tx1"/>
              </a:solidFill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err="1" smtClean="0">
                <a:solidFill>
                  <a:schemeClr val="tx1"/>
                </a:solidFill>
              </a:rPr>
              <a:t>Statistiken</a:t>
            </a:r>
            <a:r>
              <a:rPr lang="en-GB" sz="800" dirty="0" smtClean="0">
                <a:solidFill>
                  <a:schemeClr val="tx1"/>
                </a:solidFill>
              </a:rPr>
              <a:t/>
            </a:r>
            <a:br>
              <a:rPr lang="en-GB" sz="800" dirty="0" smtClean="0">
                <a:solidFill>
                  <a:schemeClr val="tx1"/>
                </a:solidFill>
              </a:rPr>
            </a:br>
            <a:endParaRPr lang="en-GB" sz="400" dirty="0" smtClean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  <a:buClr>
                <a:schemeClr val="tx1"/>
              </a:buClr>
              <a:buFont typeface="Verdana" charset="0"/>
              <a:buChar char="»"/>
              <a:defRPr/>
            </a:pPr>
            <a:r>
              <a:rPr lang="en-GB" sz="1200" dirty="0" err="1" smtClean="0">
                <a:solidFill>
                  <a:schemeClr val="tx1"/>
                </a:solidFill>
              </a:rPr>
              <a:t>Rückblick</a:t>
            </a:r>
            <a:endParaRPr lang="en-GB" sz="1200" dirty="0">
              <a:solidFill>
                <a:schemeClr val="tx1"/>
              </a:solidFill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smtClean="0">
                <a:solidFill>
                  <a:schemeClr val="tx1"/>
                </a:solidFill>
              </a:rPr>
              <a:t>Positives</a:t>
            </a:r>
            <a:endParaRPr lang="en-GB" sz="1000" dirty="0">
              <a:solidFill>
                <a:schemeClr val="tx1"/>
              </a:solidFill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smtClean="0">
                <a:solidFill>
                  <a:schemeClr val="tx1"/>
                </a:solidFill>
              </a:rPr>
              <a:t>Negatives</a:t>
            </a:r>
            <a:endParaRPr lang="en-GB" sz="1000" dirty="0" smtClean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20709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2020492" y="188641"/>
            <a:ext cx="6984776" cy="6409010"/>
          </a:xfrm>
          <a:prstGeom prst="rect">
            <a:avLst/>
          </a:prstGeom>
          <a:solidFill>
            <a:srgbClr val="FFFFFF">
              <a:alpha val="80000"/>
            </a:srgbClr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 dirty="0">
              <a:cs typeface="Lucida Sans Unicode" charset="0"/>
            </a:endParaRPr>
          </a:p>
        </p:txBody>
      </p:sp>
      <p:sp>
        <p:nvSpPr>
          <p:cNvPr id="14" name="Text Box 4"/>
          <p:cNvSpPr txBox="1">
            <a:spLocks noChangeArrowheads="1"/>
          </p:cNvSpPr>
          <p:nvPr/>
        </p:nvSpPr>
        <p:spPr bwMode="auto">
          <a:xfrm>
            <a:off x="2189817" y="352424"/>
            <a:ext cx="6769100" cy="371513"/>
          </a:xfrm>
          <a:prstGeom prst="rect">
            <a:avLst/>
          </a:prstGeom>
          <a:solidFill>
            <a:srgbClr val="FFFFFF">
              <a:alpha val="20000"/>
            </a:srgbClr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Lucida Sans Unicode" charset="0"/>
              </a:defRPr>
            </a:lvl1pPr>
            <a:lvl2pPr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2pPr>
            <a:lvl3pPr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3pPr>
            <a:lvl4pPr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4pPr>
            <a:lvl5pPr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5pPr>
            <a:lvl6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6pPr>
            <a:lvl7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7pPr>
            <a:lvl8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8pPr>
            <a:lvl9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9pPr>
          </a:lstStyle>
          <a:p>
            <a:pPr eaLnBrk="1" hangingPunct="1">
              <a:lnSpc>
                <a:spcPct val="100000"/>
              </a:lnSpc>
              <a:buClr>
                <a:srgbClr val="FFFFFF"/>
              </a:buClr>
              <a:defRPr/>
            </a:pPr>
            <a:r>
              <a:rPr lang="en-GB" b="1" dirty="0" smtClean="0"/>
              <a:t>Usability Test</a:t>
            </a:r>
          </a:p>
        </p:txBody>
      </p:sp>
      <p:sp>
        <p:nvSpPr>
          <p:cNvPr id="6" name="Textfeld 3"/>
          <p:cNvSpPr txBox="1"/>
          <p:nvPr/>
        </p:nvSpPr>
        <p:spPr>
          <a:xfrm>
            <a:off x="2189817" y="1196752"/>
            <a:ext cx="67691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 smtClean="0"/>
              <a:t>Aufgabenkatalog mit den wichtigsten Aufgaben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 smtClean="0"/>
              <a:t>Aufgaben beruhen auf den </a:t>
            </a:r>
            <a:r>
              <a:rPr lang="de-CH" dirty="0" err="1" smtClean="0"/>
              <a:t>Use</a:t>
            </a:r>
            <a:r>
              <a:rPr lang="de-CH" dirty="0" smtClean="0"/>
              <a:t> Cases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 smtClean="0"/>
              <a:t>3 Testpersonen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 smtClean="0"/>
              <a:t>Auswertung anhand von Beobachtung und Kommentaren der Testpersonen</a:t>
            </a:r>
            <a:endParaRPr lang="de-CH" dirty="0"/>
          </a:p>
        </p:txBody>
      </p:sp>
      <p:sp>
        <p:nvSpPr>
          <p:cNvPr id="7" name="Text Box 2"/>
          <p:cNvSpPr txBox="1">
            <a:spLocks noChangeArrowheads="1"/>
          </p:cNvSpPr>
          <p:nvPr/>
        </p:nvSpPr>
        <p:spPr bwMode="auto">
          <a:xfrm>
            <a:off x="179388" y="1117600"/>
            <a:ext cx="1800324" cy="46502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Lucida Sans Unicode" charset="0"/>
              </a:defRPr>
            </a:lvl1pPr>
            <a:lvl2pPr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2pPr>
            <a:lvl3pPr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3pPr>
            <a:lvl4pPr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4pPr>
            <a:lvl5pPr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5pPr>
            <a:lvl6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6pPr>
            <a:lvl7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7pPr>
            <a:lvl8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8pPr>
            <a:lvl9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9pPr>
          </a:lstStyle>
          <a:p>
            <a:pPr eaLnBrk="1" hangingPunct="1">
              <a:lnSpc>
                <a:spcPct val="100000"/>
              </a:lnSpc>
              <a:buClr>
                <a:schemeClr val="tx1"/>
              </a:buClr>
              <a:buFont typeface="Verdana" charset="0"/>
              <a:buChar char="»"/>
              <a:defRPr/>
            </a:pPr>
            <a:r>
              <a:rPr lang="en-GB" sz="1200" b="1" dirty="0" smtClean="0">
                <a:solidFill>
                  <a:schemeClr val="tx1"/>
                </a:solidFill>
                <a:latin typeface="+mn-lt"/>
              </a:rPr>
              <a:t> </a:t>
            </a:r>
            <a:r>
              <a:rPr lang="en-GB" sz="1200" dirty="0" smtClean="0">
                <a:solidFill>
                  <a:schemeClr val="tx1"/>
                </a:solidFill>
                <a:latin typeface="+mn-lt"/>
              </a:rPr>
              <a:t>Was </a:t>
            </a:r>
            <a:r>
              <a:rPr lang="en-GB" sz="1200" dirty="0" err="1" smtClean="0">
                <a:solidFill>
                  <a:schemeClr val="tx1"/>
                </a:solidFill>
                <a:latin typeface="+mn-lt"/>
              </a:rPr>
              <a:t>ist</a:t>
            </a:r>
            <a:r>
              <a:rPr lang="en-GB" sz="1200" dirty="0" smtClean="0">
                <a:solidFill>
                  <a:schemeClr val="tx1"/>
                </a:solidFill>
                <a:latin typeface="+mn-lt"/>
              </a:rPr>
              <a:t> wt4u?</a:t>
            </a:r>
          </a:p>
          <a:p>
            <a:pPr eaLnBrk="1" hangingPunct="1">
              <a:lnSpc>
                <a:spcPct val="100000"/>
              </a:lnSpc>
              <a:buClr>
                <a:schemeClr val="tx1"/>
              </a:buClr>
              <a:buFont typeface="Verdana" charset="0"/>
              <a:buNone/>
              <a:defRPr/>
            </a:pPr>
            <a:endParaRPr lang="en-GB" sz="400" b="1" dirty="0" smtClean="0">
              <a:solidFill>
                <a:schemeClr val="tx1"/>
              </a:solidFill>
              <a:latin typeface="+mn-lt"/>
            </a:endParaRPr>
          </a:p>
          <a:p>
            <a:pPr eaLnBrk="1" hangingPunct="1">
              <a:lnSpc>
                <a:spcPct val="100000"/>
              </a:lnSpc>
              <a:buClr>
                <a:schemeClr val="tx1"/>
              </a:buClr>
              <a:buFont typeface="Verdana" charset="0"/>
              <a:buChar char="»"/>
              <a:defRPr/>
            </a:pPr>
            <a:r>
              <a:rPr lang="en-GB" sz="1200" dirty="0" smtClean="0">
                <a:solidFill>
                  <a:schemeClr val="tx1"/>
                </a:solidFill>
                <a:latin typeface="+mn-lt"/>
              </a:rPr>
              <a:t> Demo</a:t>
            </a:r>
          </a:p>
          <a:p>
            <a:pPr eaLnBrk="1" hangingPunct="1">
              <a:lnSpc>
                <a:spcPct val="100000"/>
              </a:lnSpc>
              <a:buClr>
                <a:schemeClr val="tx1"/>
              </a:buClr>
              <a:buFont typeface="Verdana" charset="0"/>
              <a:buNone/>
              <a:defRPr/>
            </a:pPr>
            <a:r>
              <a:rPr lang="en-GB" sz="400" dirty="0" smtClean="0">
                <a:solidFill>
                  <a:schemeClr val="tx1"/>
                </a:solidFill>
                <a:latin typeface="+mn-lt"/>
              </a:rPr>
              <a:t> </a:t>
            </a:r>
          </a:p>
          <a:p>
            <a:pPr eaLnBrk="1" hangingPunct="1">
              <a:lnSpc>
                <a:spcPct val="100000"/>
              </a:lnSpc>
              <a:buClr>
                <a:schemeClr val="tx1"/>
              </a:buClr>
              <a:buFont typeface="Verdana" charset="0"/>
              <a:buChar char="»"/>
              <a:defRPr/>
            </a:pPr>
            <a:r>
              <a:rPr lang="en-GB" sz="1200" dirty="0" smtClean="0">
                <a:solidFill>
                  <a:schemeClr val="tx1"/>
                </a:solidFill>
                <a:latin typeface="+mn-lt"/>
              </a:rPr>
              <a:t> </a:t>
            </a:r>
            <a:r>
              <a:rPr lang="en-GB" sz="1200" dirty="0" err="1" smtClean="0">
                <a:solidFill>
                  <a:schemeClr val="tx1"/>
                </a:solidFill>
                <a:latin typeface="+mn-lt"/>
              </a:rPr>
              <a:t>Architektur</a:t>
            </a:r>
            <a:endParaRPr lang="en-GB" sz="1200" dirty="0" smtClean="0">
              <a:solidFill>
                <a:schemeClr val="tx1"/>
              </a:solidFill>
              <a:latin typeface="+mn-lt"/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err="1" smtClean="0">
                <a:solidFill>
                  <a:schemeClr val="tx1"/>
                </a:solidFill>
                <a:latin typeface="+mn-lt"/>
              </a:rPr>
              <a:t>Systemübersicht</a:t>
            </a:r>
            <a:endParaRPr lang="en-GB" sz="1000" dirty="0" smtClean="0">
              <a:solidFill>
                <a:schemeClr val="tx1"/>
              </a:solidFill>
              <a:latin typeface="+mn-lt"/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err="1" smtClean="0">
                <a:solidFill>
                  <a:schemeClr val="tx1"/>
                </a:solidFill>
                <a:latin typeface="+mn-lt"/>
              </a:rPr>
              <a:t>Technologien</a:t>
            </a:r>
            <a:endParaRPr lang="en-GB" sz="1000" dirty="0" smtClean="0">
              <a:solidFill>
                <a:schemeClr val="tx1"/>
              </a:solidFill>
              <a:latin typeface="+mn-lt"/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smtClean="0">
                <a:solidFill>
                  <a:schemeClr val="tx1"/>
                </a:solidFill>
                <a:latin typeface="+mn-lt"/>
              </a:rPr>
              <a:t>Server</a:t>
            </a: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smtClean="0">
                <a:solidFill>
                  <a:schemeClr val="tx1"/>
                </a:solidFill>
                <a:latin typeface="+mn-lt"/>
              </a:rPr>
              <a:t>UML-</a:t>
            </a:r>
            <a:r>
              <a:rPr lang="en-GB" sz="1000" dirty="0" err="1" smtClean="0">
                <a:solidFill>
                  <a:schemeClr val="tx1"/>
                </a:solidFill>
                <a:latin typeface="+mn-lt"/>
              </a:rPr>
              <a:t>Diagramme</a:t>
            </a:r>
            <a:endParaRPr lang="en-GB" sz="1000" dirty="0" smtClean="0">
              <a:solidFill>
                <a:schemeClr val="tx1"/>
              </a:solidFill>
              <a:latin typeface="+mn-lt"/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smtClean="0">
                <a:solidFill>
                  <a:schemeClr val="tx1"/>
                </a:solidFill>
                <a:latin typeface="+mn-lt"/>
              </a:rPr>
              <a:t>Implementation MVC</a:t>
            </a: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err="1" smtClean="0">
                <a:solidFill>
                  <a:schemeClr val="tx1"/>
                </a:solidFill>
                <a:latin typeface="+mn-lt"/>
              </a:rPr>
              <a:t>BusinessLogic</a:t>
            </a:r>
            <a:endParaRPr lang="en-GB" sz="1000" dirty="0" smtClean="0">
              <a:solidFill>
                <a:schemeClr val="tx1"/>
              </a:solidFill>
              <a:latin typeface="+mn-lt"/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smtClean="0">
                <a:solidFill>
                  <a:schemeClr val="tx1"/>
                </a:solidFill>
                <a:latin typeface="+mn-lt"/>
              </a:rPr>
              <a:t>GET-Request</a:t>
            </a: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smtClean="0">
                <a:solidFill>
                  <a:schemeClr val="tx1"/>
                </a:solidFill>
                <a:latin typeface="+mn-lt"/>
              </a:rPr>
              <a:t>Exception Handling</a:t>
            </a: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err="1" smtClean="0">
                <a:solidFill>
                  <a:schemeClr val="tx1"/>
                </a:solidFill>
                <a:latin typeface="+mn-lt"/>
              </a:rPr>
              <a:t>Benutzerverwaltung</a:t>
            </a:r>
            <a:endParaRPr lang="en-GB" sz="1000" dirty="0" smtClean="0">
              <a:solidFill>
                <a:schemeClr val="tx1"/>
              </a:solidFill>
              <a:latin typeface="+mn-lt"/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smtClean="0">
                <a:solidFill>
                  <a:schemeClr val="tx1"/>
                </a:solidFill>
                <a:latin typeface="+mn-lt"/>
              </a:rPr>
              <a:t>Security</a:t>
            </a: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smtClean="0">
                <a:solidFill>
                  <a:schemeClr val="tx1"/>
                </a:solidFill>
                <a:latin typeface="+mn-lt"/>
              </a:rPr>
              <a:t>Transactions</a:t>
            </a: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err="1" smtClean="0">
                <a:solidFill>
                  <a:schemeClr val="tx1"/>
                </a:solidFill>
                <a:latin typeface="+mn-lt"/>
              </a:rPr>
              <a:t>Javascript</a:t>
            </a:r>
            <a:endParaRPr lang="en-GB" sz="1000" dirty="0" smtClean="0">
              <a:solidFill>
                <a:schemeClr val="tx1"/>
              </a:solidFill>
              <a:latin typeface="+mn-lt"/>
            </a:endParaRPr>
          </a:p>
          <a:p>
            <a:pPr eaLnBrk="1" hangingPunct="1">
              <a:lnSpc>
                <a:spcPct val="100000"/>
              </a:lnSpc>
              <a:buClr>
                <a:schemeClr val="tx1"/>
              </a:buClr>
              <a:buFont typeface="Verdana" charset="0"/>
              <a:buChar char="»"/>
              <a:defRPr/>
            </a:pPr>
            <a:endParaRPr lang="en-GB" sz="400" dirty="0" smtClean="0">
              <a:solidFill>
                <a:schemeClr val="tx1"/>
              </a:solidFill>
              <a:latin typeface="+mn-lt"/>
            </a:endParaRPr>
          </a:p>
          <a:p>
            <a:pPr eaLnBrk="1" hangingPunct="1">
              <a:lnSpc>
                <a:spcPct val="100000"/>
              </a:lnSpc>
              <a:buClr>
                <a:schemeClr val="tx1"/>
              </a:buClr>
              <a:buFont typeface="Verdana" charset="0"/>
              <a:buChar char="»"/>
              <a:defRPr/>
            </a:pPr>
            <a:r>
              <a:rPr lang="en-GB" sz="1200" dirty="0" err="1" smtClean="0">
                <a:solidFill>
                  <a:schemeClr val="tx1"/>
                </a:solidFill>
                <a:latin typeface="+mn-lt"/>
              </a:rPr>
              <a:t>Qualitätsmanagement</a:t>
            </a:r>
            <a:endParaRPr lang="en-GB" sz="1200" dirty="0" smtClean="0">
              <a:solidFill>
                <a:schemeClr val="tx1"/>
              </a:solidFill>
              <a:latin typeface="+mn-lt"/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err="1" smtClean="0">
                <a:solidFill>
                  <a:schemeClr val="tx1"/>
                </a:solidFill>
              </a:rPr>
              <a:t>Massnahmen</a:t>
            </a:r>
            <a:endParaRPr lang="en-GB" sz="1000" dirty="0" smtClean="0">
              <a:solidFill>
                <a:schemeClr val="tx1"/>
              </a:solidFill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smtClean="0">
                <a:solidFill>
                  <a:schemeClr val="tx1"/>
                </a:solidFill>
              </a:rPr>
              <a:t>Testing</a:t>
            </a: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err="1" smtClean="0">
                <a:solidFill>
                  <a:schemeClr val="tx1"/>
                </a:solidFill>
              </a:rPr>
              <a:t>Metriken</a:t>
            </a:r>
            <a:endParaRPr lang="en-GB" sz="1000" dirty="0" smtClean="0">
              <a:solidFill>
                <a:schemeClr val="tx1"/>
              </a:solidFill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b="1" dirty="0" smtClean="0">
                <a:solidFill>
                  <a:srgbClr val="FF0000"/>
                </a:solidFill>
              </a:rPr>
              <a:t>Usability Test</a:t>
            </a:r>
            <a:r>
              <a:rPr lang="en-GB" sz="800" b="1" dirty="0" smtClean="0">
                <a:solidFill>
                  <a:srgbClr val="FF0000"/>
                </a:solidFill>
              </a:rPr>
              <a:t/>
            </a:r>
            <a:br>
              <a:rPr lang="en-GB" sz="800" b="1" dirty="0" smtClean="0">
                <a:solidFill>
                  <a:srgbClr val="FF0000"/>
                </a:solidFill>
              </a:rPr>
            </a:br>
            <a:endParaRPr lang="en-GB" sz="400" b="1" dirty="0">
              <a:solidFill>
                <a:srgbClr val="FF0000"/>
              </a:solidFill>
            </a:endParaRPr>
          </a:p>
          <a:p>
            <a:pPr>
              <a:lnSpc>
                <a:spcPct val="100000"/>
              </a:lnSpc>
              <a:buClr>
                <a:schemeClr val="tx1"/>
              </a:buClr>
              <a:buFont typeface="Verdana" charset="0"/>
              <a:buChar char="»"/>
              <a:defRPr/>
            </a:pPr>
            <a:r>
              <a:rPr lang="en-GB" sz="1200" dirty="0" err="1" smtClean="0">
                <a:solidFill>
                  <a:schemeClr val="tx1"/>
                </a:solidFill>
              </a:rPr>
              <a:t>Projektmanagement</a:t>
            </a:r>
            <a:endParaRPr lang="en-GB" sz="1200" dirty="0">
              <a:solidFill>
                <a:schemeClr val="tx1"/>
              </a:solidFill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err="1" smtClean="0">
                <a:solidFill>
                  <a:schemeClr val="tx1"/>
                </a:solidFill>
              </a:rPr>
              <a:t>Projektplan</a:t>
            </a:r>
            <a:endParaRPr lang="en-GB" sz="1000" dirty="0" smtClean="0">
              <a:solidFill>
                <a:schemeClr val="tx1"/>
              </a:solidFill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err="1" smtClean="0">
                <a:solidFill>
                  <a:schemeClr val="tx1"/>
                </a:solidFill>
              </a:rPr>
              <a:t>Risiken</a:t>
            </a:r>
            <a:endParaRPr lang="en-GB" sz="1000" dirty="0" smtClean="0">
              <a:solidFill>
                <a:schemeClr val="tx1"/>
              </a:solidFill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err="1" smtClean="0">
                <a:solidFill>
                  <a:schemeClr val="tx1"/>
                </a:solidFill>
              </a:rPr>
              <a:t>Projekttools</a:t>
            </a:r>
            <a:endParaRPr lang="en-GB" sz="1000" dirty="0" smtClean="0">
              <a:solidFill>
                <a:schemeClr val="tx1"/>
              </a:solidFill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err="1" smtClean="0">
                <a:solidFill>
                  <a:schemeClr val="tx1"/>
                </a:solidFill>
              </a:rPr>
              <a:t>Statistiken</a:t>
            </a:r>
            <a:r>
              <a:rPr lang="en-GB" sz="800" dirty="0" smtClean="0">
                <a:solidFill>
                  <a:schemeClr val="tx1"/>
                </a:solidFill>
              </a:rPr>
              <a:t/>
            </a:r>
            <a:br>
              <a:rPr lang="en-GB" sz="800" dirty="0" smtClean="0">
                <a:solidFill>
                  <a:schemeClr val="tx1"/>
                </a:solidFill>
              </a:rPr>
            </a:br>
            <a:endParaRPr lang="en-GB" sz="400" dirty="0" smtClean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  <a:buClr>
                <a:schemeClr val="tx1"/>
              </a:buClr>
              <a:buFont typeface="Verdana" charset="0"/>
              <a:buChar char="»"/>
              <a:defRPr/>
            </a:pPr>
            <a:r>
              <a:rPr lang="en-GB" sz="1200" dirty="0" err="1" smtClean="0">
                <a:solidFill>
                  <a:schemeClr val="tx1"/>
                </a:solidFill>
              </a:rPr>
              <a:t>Rückblick</a:t>
            </a:r>
            <a:endParaRPr lang="en-GB" sz="1200" dirty="0">
              <a:solidFill>
                <a:schemeClr val="tx1"/>
              </a:solidFill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smtClean="0">
                <a:solidFill>
                  <a:schemeClr val="tx1"/>
                </a:solidFill>
              </a:rPr>
              <a:t>Positives</a:t>
            </a:r>
            <a:endParaRPr lang="en-GB" sz="1000" dirty="0">
              <a:solidFill>
                <a:schemeClr val="tx1"/>
              </a:solidFill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smtClean="0">
                <a:solidFill>
                  <a:schemeClr val="tx1"/>
                </a:solidFill>
              </a:rPr>
              <a:t>Negatives</a:t>
            </a:r>
            <a:endParaRPr lang="en-GB" sz="1000" dirty="0" smtClean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38081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2020492" y="188641"/>
            <a:ext cx="6984776" cy="6409010"/>
          </a:xfrm>
          <a:prstGeom prst="rect">
            <a:avLst/>
          </a:prstGeom>
          <a:solidFill>
            <a:srgbClr val="FFFFFF">
              <a:alpha val="80000"/>
            </a:srgbClr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 dirty="0">
              <a:cs typeface="Lucida Sans Unicode" charset="0"/>
            </a:endParaRPr>
          </a:p>
        </p:txBody>
      </p:sp>
      <p:sp>
        <p:nvSpPr>
          <p:cNvPr id="14" name="Text Box 4"/>
          <p:cNvSpPr txBox="1">
            <a:spLocks noChangeArrowheads="1"/>
          </p:cNvSpPr>
          <p:nvPr/>
        </p:nvSpPr>
        <p:spPr bwMode="auto">
          <a:xfrm>
            <a:off x="2189817" y="352424"/>
            <a:ext cx="6769100" cy="371513"/>
          </a:xfrm>
          <a:prstGeom prst="rect">
            <a:avLst/>
          </a:prstGeom>
          <a:solidFill>
            <a:srgbClr val="FFFFFF">
              <a:alpha val="20000"/>
            </a:srgbClr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Lucida Sans Unicode" charset="0"/>
              </a:defRPr>
            </a:lvl1pPr>
            <a:lvl2pPr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2pPr>
            <a:lvl3pPr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3pPr>
            <a:lvl4pPr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4pPr>
            <a:lvl5pPr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5pPr>
            <a:lvl6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6pPr>
            <a:lvl7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7pPr>
            <a:lvl8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8pPr>
            <a:lvl9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9pPr>
          </a:lstStyle>
          <a:p>
            <a:pPr eaLnBrk="1" hangingPunct="1">
              <a:lnSpc>
                <a:spcPct val="100000"/>
              </a:lnSpc>
              <a:buClr>
                <a:srgbClr val="FFFFFF"/>
              </a:buClr>
              <a:defRPr/>
            </a:pPr>
            <a:r>
              <a:rPr lang="en-GB" b="1" dirty="0" smtClean="0"/>
              <a:t>Usability </a:t>
            </a:r>
            <a:r>
              <a:rPr lang="en-GB" b="1" dirty="0" err="1" smtClean="0"/>
              <a:t>Testresultate</a:t>
            </a:r>
            <a:endParaRPr lang="en-GB" b="1" dirty="0" smtClean="0"/>
          </a:p>
        </p:txBody>
      </p:sp>
      <p:sp>
        <p:nvSpPr>
          <p:cNvPr id="4" name="Textfeld 3"/>
          <p:cNvSpPr txBox="1"/>
          <p:nvPr/>
        </p:nvSpPr>
        <p:spPr>
          <a:xfrm>
            <a:off x="2189817" y="1196752"/>
            <a:ext cx="67691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 smtClean="0"/>
              <a:t>Kompatibilität mit den verschiedenen Browsern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 smtClean="0"/>
              <a:t>Einzelne Arbeitsschritte könnten vereinfacht oder zusammengefasst werden.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 smtClean="0"/>
              <a:t>Einige Controls sind zu wenig präsent platziert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CH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5909" y="3393146"/>
            <a:ext cx="3516641" cy="2124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feld 1"/>
          <p:cNvSpPr txBox="1"/>
          <p:nvPr/>
        </p:nvSpPr>
        <p:spPr>
          <a:xfrm>
            <a:off x="2411759" y="5733256"/>
            <a:ext cx="63671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 smtClean="0"/>
              <a:t>Mozilla Firefox			Google Chrome		</a:t>
            </a:r>
            <a:endParaRPr lang="de-CH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3198153"/>
            <a:ext cx="2838766" cy="2418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 Box 2"/>
          <p:cNvSpPr txBox="1">
            <a:spLocks noChangeArrowheads="1"/>
          </p:cNvSpPr>
          <p:nvPr/>
        </p:nvSpPr>
        <p:spPr bwMode="auto">
          <a:xfrm>
            <a:off x="179388" y="1117600"/>
            <a:ext cx="1800324" cy="46502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Lucida Sans Unicode" charset="0"/>
              </a:defRPr>
            </a:lvl1pPr>
            <a:lvl2pPr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2pPr>
            <a:lvl3pPr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3pPr>
            <a:lvl4pPr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4pPr>
            <a:lvl5pPr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5pPr>
            <a:lvl6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6pPr>
            <a:lvl7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7pPr>
            <a:lvl8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8pPr>
            <a:lvl9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9pPr>
          </a:lstStyle>
          <a:p>
            <a:pPr eaLnBrk="1" hangingPunct="1">
              <a:lnSpc>
                <a:spcPct val="100000"/>
              </a:lnSpc>
              <a:buClr>
                <a:schemeClr val="tx1"/>
              </a:buClr>
              <a:buFont typeface="Verdana" charset="0"/>
              <a:buChar char="»"/>
              <a:defRPr/>
            </a:pPr>
            <a:r>
              <a:rPr lang="en-GB" sz="1200" b="1" dirty="0" smtClean="0">
                <a:solidFill>
                  <a:schemeClr val="tx1"/>
                </a:solidFill>
                <a:latin typeface="+mn-lt"/>
              </a:rPr>
              <a:t> </a:t>
            </a:r>
            <a:r>
              <a:rPr lang="en-GB" sz="1200" dirty="0" smtClean="0">
                <a:solidFill>
                  <a:schemeClr val="tx1"/>
                </a:solidFill>
                <a:latin typeface="+mn-lt"/>
              </a:rPr>
              <a:t>Was </a:t>
            </a:r>
            <a:r>
              <a:rPr lang="en-GB" sz="1200" dirty="0" err="1" smtClean="0">
                <a:solidFill>
                  <a:schemeClr val="tx1"/>
                </a:solidFill>
                <a:latin typeface="+mn-lt"/>
              </a:rPr>
              <a:t>ist</a:t>
            </a:r>
            <a:r>
              <a:rPr lang="en-GB" sz="1200" dirty="0" smtClean="0">
                <a:solidFill>
                  <a:schemeClr val="tx1"/>
                </a:solidFill>
                <a:latin typeface="+mn-lt"/>
              </a:rPr>
              <a:t> wt4u?</a:t>
            </a:r>
          </a:p>
          <a:p>
            <a:pPr eaLnBrk="1" hangingPunct="1">
              <a:lnSpc>
                <a:spcPct val="100000"/>
              </a:lnSpc>
              <a:buClr>
                <a:schemeClr val="tx1"/>
              </a:buClr>
              <a:buFont typeface="Verdana" charset="0"/>
              <a:buNone/>
              <a:defRPr/>
            </a:pPr>
            <a:endParaRPr lang="en-GB" sz="400" b="1" dirty="0" smtClean="0">
              <a:solidFill>
                <a:schemeClr val="tx1"/>
              </a:solidFill>
              <a:latin typeface="+mn-lt"/>
            </a:endParaRPr>
          </a:p>
          <a:p>
            <a:pPr eaLnBrk="1" hangingPunct="1">
              <a:lnSpc>
                <a:spcPct val="100000"/>
              </a:lnSpc>
              <a:buClr>
                <a:schemeClr val="tx1"/>
              </a:buClr>
              <a:buFont typeface="Verdana" charset="0"/>
              <a:buChar char="»"/>
              <a:defRPr/>
            </a:pPr>
            <a:r>
              <a:rPr lang="en-GB" sz="1200" dirty="0" smtClean="0">
                <a:solidFill>
                  <a:schemeClr val="tx1"/>
                </a:solidFill>
                <a:latin typeface="+mn-lt"/>
              </a:rPr>
              <a:t> Demo</a:t>
            </a:r>
          </a:p>
          <a:p>
            <a:pPr eaLnBrk="1" hangingPunct="1">
              <a:lnSpc>
                <a:spcPct val="100000"/>
              </a:lnSpc>
              <a:buClr>
                <a:schemeClr val="tx1"/>
              </a:buClr>
              <a:buFont typeface="Verdana" charset="0"/>
              <a:buNone/>
              <a:defRPr/>
            </a:pPr>
            <a:r>
              <a:rPr lang="en-GB" sz="400" dirty="0" smtClean="0">
                <a:solidFill>
                  <a:schemeClr val="tx1"/>
                </a:solidFill>
                <a:latin typeface="+mn-lt"/>
              </a:rPr>
              <a:t> </a:t>
            </a:r>
          </a:p>
          <a:p>
            <a:pPr eaLnBrk="1" hangingPunct="1">
              <a:lnSpc>
                <a:spcPct val="100000"/>
              </a:lnSpc>
              <a:buClr>
                <a:schemeClr val="tx1"/>
              </a:buClr>
              <a:buFont typeface="Verdana" charset="0"/>
              <a:buChar char="»"/>
              <a:defRPr/>
            </a:pPr>
            <a:r>
              <a:rPr lang="en-GB" sz="1200" dirty="0" smtClean="0">
                <a:solidFill>
                  <a:schemeClr val="tx1"/>
                </a:solidFill>
                <a:latin typeface="+mn-lt"/>
              </a:rPr>
              <a:t> </a:t>
            </a:r>
            <a:r>
              <a:rPr lang="en-GB" sz="1200" dirty="0" err="1" smtClean="0">
                <a:solidFill>
                  <a:schemeClr val="tx1"/>
                </a:solidFill>
                <a:latin typeface="+mn-lt"/>
              </a:rPr>
              <a:t>Architektur</a:t>
            </a:r>
            <a:endParaRPr lang="en-GB" sz="1200" dirty="0" smtClean="0">
              <a:solidFill>
                <a:schemeClr val="tx1"/>
              </a:solidFill>
              <a:latin typeface="+mn-lt"/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err="1" smtClean="0">
                <a:solidFill>
                  <a:schemeClr val="tx1"/>
                </a:solidFill>
                <a:latin typeface="+mn-lt"/>
              </a:rPr>
              <a:t>Systemübersicht</a:t>
            </a:r>
            <a:endParaRPr lang="en-GB" sz="1000" dirty="0" smtClean="0">
              <a:solidFill>
                <a:schemeClr val="tx1"/>
              </a:solidFill>
              <a:latin typeface="+mn-lt"/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err="1" smtClean="0">
                <a:solidFill>
                  <a:schemeClr val="tx1"/>
                </a:solidFill>
                <a:latin typeface="+mn-lt"/>
              </a:rPr>
              <a:t>Technologien</a:t>
            </a:r>
            <a:endParaRPr lang="en-GB" sz="1000" dirty="0" smtClean="0">
              <a:solidFill>
                <a:schemeClr val="tx1"/>
              </a:solidFill>
              <a:latin typeface="+mn-lt"/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smtClean="0">
                <a:solidFill>
                  <a:schemeClr val="tx1"/>
                </a:solidFill>
                <a:latin typeface="+mn-lt"/>
              </a:rPr>
              <a:t>Server</a:t>
            </a: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smtClean="0">
                <a:solidFill>
                  <a:schemeClr val="tx1"/>
                </a:solidFill>
                <a:latin typeface="+mn-lt"/>
              </a:rPr>
              <a:t>UML-</a:t>
            </a:r>
            <a:r>
              <a:rPr lang="en-GB" sz="1000" dirty="0" err="1" smtClean="0">
                <a:solidFill>
                  <a:schemeClr val="tx1"/>
                </a:solidFill>
                <a:latin typeface="+mn-lt"/>
              </a:rPr>
              <a:t>Diagramme</a:t>
            </a:r>
            <a:endParaRPr lang="en-GB" sz="1000" dirty="0" smtClean="0">
              <a:solidFill>
                <a:schemeClr val="tx1"/>
              </a:solidFill>
              <a:latin typeface="+mn-lt"/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smtClean="0">
                <a:solidFill>
                  <a:schemeClr val="tx1"/>
                </a:solidFill>
                <a:latin typeface="+mn-lt"/>
              </a:rPr>
              <a:t>Implementation MVC</a:t>
            </a: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err="1" smtClean="0">
                <a:solidFill>
                  <a:schemeClr val="tx1"/>
                </a:solidFill>
                <a:latin typeface="+mn-lt"/>
              </a:rPr>
              <a:t>BusinessLogic</a:t>
            </a:r>
            <a:endParaRPr lang="en-GB" sz="1000" dirty="0" smtClean="0">
              <a:solidFill>
                <a:schemeClr val="tx1"/>
              </a:solidFill>
              <a:latin typeface="+mn-lt"/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smtClean="0">
                <a:solidFill>
                  <a:schemeClr val="tx1"/>
                </a:solidFill>
                <a:latin typeface="+mn-lt"/>
              </a:rPr>
              <a:t>GET-Request</a:t>
            </a: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smtClean="0">
                <a:solidFill>
                  <a:schemeClr val="tx1"/>
                </a:solidFill>
                <a:latin typeface="+mn-lt"/>
              </a:rPr>
              <a:t>Exception Handling</a:t>
            </a: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err="1" smtClean="0">
                <a:solidFill>
                  <a:schemeClr val="tx1"/>
                </a:solidFill>
                <a:latin typeface="+mn-lt"/>
              </a:rPr>
              <a:t>Benutzerverwaltung</a:t>
            </a:r>
            <a:endParaRPr lang="en-GB" sz="1000" dirty="0" smtClean="0">
              <a:solidFill>
                <a:schemeClr val="tx1"/>
              </a:solidFill>
              <a:latin typeface="+mn-lt"/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smtClean="0">
                <a:solidFill>
                  <a:schemeClr val="tx1"/>
                </a:solidFill>
                <a:latin typeface="+mn-lt"/>
              </a:rPr>
              <a:t>Security</a:t>
            </a: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smtClean="0">
                <a:solidFill>
                  <a:schemeClr val="tx1"/>
                </a:solidFill>
                <a:latin typeface="+mn-lt"/>
              </a:rPr>
              <a:t>Transactions</a:t>
            </a: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err="1" smtClean="0">
                <a:solidFill>
                  <a:schemeClr val="tx1"/>
                </a:solidFill>
                <a:latin typeface="+mn-lt"/>
              </a:rPr>
              <a:t>Javascript</a:t>
            </a:r>
            <a:endParaRPr lang="en-GB" sz="1000" dirty="0" smtClean="0">
              <a:solidFill>
                <a:schemeClr val="tx1"/>
              </a:solidFill>
              <a:latin typeface="+mn-lt"/>
            </a:endParaRPr>
          </a:p>
          <a:p>
            <a:pPr eaLnBrk="1" hangingPunct="1">
              <a:lnSpc>
                <a:spcPct val="100000"/>
              </a:lnSpc>
              <a:buClr>
                <a:schemeClr val="tx1"/>
              </a:buClr>
              <a:buFont typeface="Verdana" charset="0"/>
              <a:buChar char="»"/>
              <a:defRPr/>
            </a:pPr>
            <a:endParaRPr lang="en-GB" sz="400" dirty="0" smtClean="0">
              <a:solidFill>
                <a:schemeClr val="tx1"/>
              </a:solidFill>
              <a:latin typeface="+mn-lt"/>
            </a:endParaRPr>
          </a:p>
          <a:p>
            <a:pPr eaLnBrk="1" hangingPunct="1">
              <a:lnSpc>
                <a:spcPct val="100000"/>
              </a:lnSpc>
              <a:buClr>
                <a:schemeClr val="tx1"/>
              </a:buClr>
              <a:buFont typeface="Verdana" charset="0"/>
              <a:buChar char="»"/>
              <a:defRPr/>
            </a:pPr>
            <a:r>
              <a:rPr lang="en-GB" sz="1200" dirty="0" err="1" smtClean="0">
                <a:solidFill>
                  <a:schemeClr val="tx1"/>
                </a:solidFill>
                <a:latin typeface="+mn-lt"/>
              </a:rPr>
              <a:t>Qualitätsmanagement</a:t>
            </a:r>
            <a:endParaRPr lang="en-GB" sz="1200" dirty="0" smtClean="0">
              <a:solidFill>
                <a:schemeClr val="tx1"/>
              </a:solidFill>
              <a:latin typeface="+mn-lt"/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err="1" smtClean="0">
                <a:solidFill>
                  <a:schemeClr val="tx1"/>
                </a:solidFill>
              </a:rPr>
              <a:t>Massnahmen</a:t>
            </a:r>
            <a:endParaRPr lang="en-GB" sz="1000" dirty="0" smtClean="0">
              <a:solidFill>
                <a:schemeClr val="tx1"/>
              </a:solidFill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smtClean="0">
                <a:solidFill>
                  <a:schemeClr val="tx1"/>
                </a:solidFill>
              </a:rPr>
              <a:t>Testing</a:t>
            </a: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err="1" smtClean="0">
                <a:solidFill>
                  <a:schemeClr val="tx1"/>
                </a:solidFill>
              </a:rPr>
              <a:t>Metriken</a:t>
            </a:r>
            <a:endParaRPr lang="en-GB" sz="1000" dirty="0" smtClean="0">
              <a:solidFill>
                <a:schemeClr val="tx1"/>
              </a:solidFill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b="1" dirty="0" smtClean="0">
                <a:solidFill>
                  <a:srgbClr val="FF0000"/>
                </a:solidFill>
              </a:rPr>
              <a:t>Usability Test</a:t>
            </a:r>
            <a:r>
              <a:rPr lang="en-GB" sz="800" dirty="0" smtClean="0">
                <a:solidFill>
                  <a:schemeClr val="tx1"/>
                </a:solidFill>
              </a:rPr>
              <a:t/>
            </a:r>
            <a:br>
              <a:rPr lang="en-GB" sz="800" dirty="0" smtClean="0">
                <a:solidFill>
                  <a:schemeClr val="tx1"/>
                </a:solidFill>
              </a:rPr>
            </a:br>
            <a:endParaRPr lang="en-GB" sz="400" dirty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  <a:buClr>
                <a:schemeClr val="tx1"/>
              </a:buClr>
              <a:buFont typeface="Verdana" charset="0"/>
              <a:buChar char="»"/>
              <a:defRPr/>
            </a:pPr>
            <a:r>
              <a:rPr lang="en-GB" sz="1200" dirty="0" err="1" smtClean="0">
                <a:solidFill>
                  <a:schemeClr val="tx1"/>
                </a:solidFill>
              </a:rPr>
              <a:t>Projektmanagement</a:t>
            </a:r>
            <a:endParaRPr lang="en-GB" sz="1200" dirty="0">
              <a:solidFill>
                <a:schemeClr val="tx1"/>
              </a:solidFill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err="1" smtClean="0">
                <a:solidFill>
                  <a:schemeClr val="tx1"/>
                </a:solidFill>
              </a:rPr>
              <a:t>Projektplan</a:t>
            </a:r>
            <a:endParaRPr lang="en-GB" sz="1000" dirty="0" smtClean="0">
              <a:solidFill>
                <a:schemeClr val="tx1"/>
              </a:solidFill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err="1" smtClean="0">
                <a:solidFill>
                  <a:schemeClr val="tx1"/>
                </a:solidFill>
              </a:rPr>
              <a:t>Risiken</a:t>
            </a:r>
            <a:endParaRPr lang="en-GB" sz="1000" dirty="0" smtClean="0">
              <a:solidFill>
                <a:schemeClr val="tx1"/>
              </a:solidFill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err="1" smtClean="0">
                <a:solidFill>
                  <a:schemeClr val="tx1"/>
                </a:solidFill>
              </a:rPr>
              <a:t>Projekttools</a:t>
            </a:r>
            <a:endParaRPr lang="en-GB" sz="1000" dirty="0" smtClean="0">
              <a:solidFill>
                <a:schemeClr val="tx1"/>
              </a:solidFill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err="1" smtClean="0">
                <a:solidFill>
                  <a:schemeClr val="tx1"/>
                </a:solidFill>
              </a:rPr>
              <a:t>Statistiken</a:t>
            </a:r>
            <a:r>
              <a:rPr lang="en-GB" sz="800" dirty="0" smtClean="0">
                <a:solidFill>
                  <a:schemeClr val="tx1"/>
                </a:solidFill>
              </a:rPr>
              <a:t/>
            </a:r>
            <a:br>
              <a:rPr lang="en-GB" sz="800" dirty="0" smtClean="0">
                <a:solidFill>
                  <a:schemeClr val="tx1"/>
                </a:solidFill>
              </a:rPr>
            </a:br>
            <a:endParaRPr lang="en-GB" sz="400" dirty="0" smtClean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  <a:buClr>
                <a:schemeClr val="tx1"/>
              </a:buClr>
              <a:buFont typeface="Verdana" charset="0"/>
              <a:buChar char="»"/>
              <a:defRPr/>
            </a:pPr>
            <a:r>
              <a:rPr lang="en-GB" sz="1200" dirty="0" err="1" smtClean="0">
                <a:solidFill>
                  <a:schemeClr val="tx1"/>
                </a:solidFill>
              </a:rPr>
              <a:t>Rückblick</a:t>
            </a:r>
            <a:endParaRPr lang="en-GB" sz="1200" dirty="0">
              <a:solidFill>
                <a:schemeClr val="tx1"/>
              </a:solidFill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smtClean="0">
                <a:solidFill>
                  <a:schemeClr val="tx1"/>
                </a:solidFill>
              </a:rPr>
              <a:t>Positives</a:t>
            </a:r>
            <a:endParaRPr lang="en-GB" sz="1000" dirty="0">
              <a:solidFill>
                <a:schemeClr val="tx1"/>
              </a:solidFill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smtClean="0">
                <a:solidFill>
                  <a:schemeClr val="tx1"/>
                </a:solidFill>
              </a:rPr>
              <a:t>Negatives</a:t>
            </a:r>
            <a:endParaRPr lang="en-GB" sz="1000" dirty="0" smtClean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65913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79511" y="188640"/>
            <a:ext cx="8856985" cy="6409010"/>
          </a:xfrm>
          <a:prstGeom prst="rect">
            <a:avLst/>
          </a:prstGeom>
          <a:solidFill>
            <a:srgbClr val="FFFFFF">
              <a:alpha val="80000"/>
            </a:srgbClr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>
              <a:cs typeface="Lucida Sans Unicode" charset="0"/>
            </a:endParaRPr>
          </a:p>
        </p:txBody>
      </p:sp>
      <p:pic>
        <p:nvPicPr>
          <p:cNvPr id="4" name="Bild 3" descr="Logo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75" y="145466"/>
            <a:ext cx="1835729" cy="736234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179512" y="1988840"/>
            <a:ext cx="8856984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de-DE" sz="7200" dirty="0" smtClean="0"/>
              <a:t>Projektmanagement</a:t>
            </a:r>
            <a:endParaRPr lang="de-DE" sz="7200" dirty="0"/>
          </a:p>
        </p:txBody>
      </p:sp>
    </p:spTree>
    <p:extLst>
      <p:ext uri="{BB962C8B-B14F-4D97-AF65-F5344CB8AC3E}">
        <p14:creationId xmlns:p14="http://schemas.microsoft.com/office/powerpoint/2010/main" val="1221607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2051721" y="188641"/>
            <a:ext cx="6984776" cy="6409010"/>
          </a:xfrm>
          <a:prstGeom prst="rect">
            <a:avLst/>
          </a:prstGeom>
          <a:solidFill>
            <a:srgbClr val="FFFFFF">
              <a:alpha val="80000"/>
            </a:srgbClr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>
              <a:cs typeface="Lucida Sans Unicode" charset="0"/>
            </a:endParaRPr>
          </a:p>
        </p:txBody>
      </p:sp>
      <p:sp>
        <p:nvSpPr>
          <p:cNvPr id="14" name="Text Box 4"/>
          <p:cNvSpPr txBox="1">
            <a:spLocks noChangeArrowheads="1"/>
          </p:cNvSpPr>
          <p:nvPr/>
        </p:nvSpPr>
        <p:spPr bwMode="auto">
          <a:xfrm>
            <a:off x="2189817" y="352424"/>
            <a:ext cx="6769100" cy="371513"/>
          </a:xfrm>
          <a:prstGeom prst="rect">
            <a:avLst/>
          </a:prstGeom>
          <a:solidFill>
            <a:srgbClr val="FFFFFF">
              <a:alpha val="20000"/>
            </a:srgbClr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Lucida Sans Unicode" charset="0"/>
              </a:defRPr>
            </a:lvl1pPr>
            <a:lvl2pPr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2pPr>
            <a:lvl3pPr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3pPr>
            <a:lvl4pPr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4pPr>
            <a:lvl5pPr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5pPr>
            <a:lvl6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6pPr>
            <a:lvl7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7pPr>
            <a:lvl8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8pPr>
            <a:lvl9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9pPr>
          </a:lstStyle>
          <a:p>
            <a:pPr eaLnBrk="1" hangingPunct="1">
              <a:lnSpc>
                <a:spcPct val="100000"/>
              </a:lnSpc>
              <a:buClr>
                <a:srgbClr val="FFFFFF"/>
              </a:buClr>
              <a:defRPr/>
            </a:pPr>
            <a:r>
              <a:rPr lang="en-GB" b="1" err="1" smtClean="0"/>
              <a:t>Projektplanung</a:t>
            </a:r>
            <a:r>
              <a:rPr lang="en-GB" b="1" smtClean="0"/>
              <a:t> </a:t>
            </a:r>
            <a:endParaRPr lang="en-GB" b="1" dirty="0" smtClean="0"/>
          </a:p>
        </p:txBody>
      </p:sp>
      <p:pic>
        <p:nvPicPr>
          <p:cNvPr id="4098" name="Picture 2" descr="C:\Users\Richard\OneDrive\wt4u\Dokumente\01_Projektplan\Planun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980728"/>
            <a:ext cx="5637652" cy="1105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699792" y="2504776"/>
            <a:ext cx="41044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/>
              <a:t>8</a:t>
            </a:r>
            <a:r>
              <a:rPr lang="de-CH"/>
              <a:t> Phasen</a:t>
            </a:r>
            <a:endParaRPr lang="de-CH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/>
              <a:t>Geplante </a:t>
            </a:r>
            <a:r>
              <a:rPr lang="de-CH" dirty="0"/>
              <a:t>Zeit KW1: 398h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/>
              <a:t>Geplante Zeit KW15: 498h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/>
              <a:t>Tatsächliche Zeit KW15: 524h</a:t>
            </a:r>
          </a:p>
        </p:txBody>
      </p:sp>
      <p:sp>
        <p:nvSpPr>
          <p:cNvPr id="7" name="Text Box 2"/>
          <p:cNvSpPr txBox="1">
            <a:spLocks noChangeArrowheads="1"/>
          </p:cNvSpPr>
          <p:nvPr/>
        </p:nvSpPr>
        <p:spPr bwMode="auto">
          <a:xfrm>
            <a:off x="179388" y="1117600"/>
            <a:ext cx="1800324" cy="46502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Lucida Sans Unicode" charset="0"/>
              </a:defRPr>
            </a:lvl1pPr>
            <a:lvl2pPr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2pPr>
            <a:lvl3pPr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3pPr>
            <a:lvl4pPr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4pPr>
            <a:lvl5pPr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5pPr>
            <a:lvl6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6pPr>
            <a:lvl7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7pPr>
            <a:lvl8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8pPr>
            <a:lvl9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9pPr>
          </a:lstStyle>
          <a:p>
            <a:pPr eaLnBrk="1" hangingPunct="1">
              <a:lnSpc>
                <a:spcPct val="100000"/>
              </a:lnSpc>
              <a:buClr>
                <a:schemeClr val="tx1"/>
              </a:buClr>
              <a:buFont typeface="Verdana" charset="0"/>
              <a:buChar char="»"/>
              <a:defRPr/>
            </a:pPr>
            <a:r>
              <a:rPr lang="en-GB" sz="1200" b="1" dirty="0" smtClean="0">
                <a:solidFill>
                  <a:schemeClr val="tx1"/>
                </a:solidFill>
                <a:latin typeface="+mn-lt"/>
              </a:rPr>
              <a:t> </a:t>
            </a:r>
            <a:r>
              <a:rPr lang="en-GB" sz="1200" dirty="0" smtClean="0">
                <a:solidFill>
                  <a:schemeClr val="tx1"/>
                </a:solidFill>
                <a:latin typeface="+mn-lt"/>
              </a:rPr>
              <a:t>Was </a:t>
            </a:r>
            <a:r>
              <a:rPr lang="en-GB" sz="1200" dirty="0" err="1" smtClean="0">
                <a:solidFill>
                  <a:schemeClr val="tx1"/>
                </a:solidFill>
                <a:latin typeface="+mn-lt"/>
              </a:rPr>
              <a:t>ist</a:t>
            </a:r>
            <a:r>
              <a:rPr lang="en-GB" sz="1200" dirty="0" smtClean="0">
                <a:solidFill>
                  <a:schemeClr val="tx1"/>
                </a:solidFill>
                <a:latin typeface="+mn-lt"/>
              </a:rPr>
              <a:t> wt4u?</a:t>
            </a:r>
          </a:p>
          <a:p>
            <a:pPr eaLnBrk="1" hangingPunct="1">
              <a:lnSpc>
                <a:spcPct val="100000"/>
              </a:lnSpc>
              <a:buClr>
                <a:schemeClr val="tx1"/>
              </a:buClr>
              <a:buFont typeface="Verdana" charset="0"/>
              <a:buNone/>
              <a:defRPr/>
            </a:pPr>
            <a:endParaRPr lang="en-GB" sz="400" b="1" dirty="0" smtClean="0">
              <a:solidFill>
                <a:schemeClr val="tx1"/>
              </a:solidFill>
              <a:latin typeface="+mn-lt"/>
            </a:endParaRPr>
          </a:p>
          <a:p>
            <a:pPr eaLnBrk="1" hangingPunct="1">
              <a:lnSpc>
                <a:spcPct val="100000"/>
              </a:lnSpc>
              <a:buClr>
                <a:schemeClr val="tx1"/>
              </a:buClr>
              <a:buFont typeface="Verdana" charset="0"/>
              <a:buChar char="»"/>
              <a:defRPr/>
            </a:pPr>
            <a:r>
              <a:rPr lang="en-GB" sz="1200" dirty="0" smtClean="0">
                <a:solidFill>
                  <a:schemeClr val="tx1"/>
                </a:solidFill>
                <a:latin typeface="+mn-lt"/>
              </a:rPr>
              <a:t> Demo</a:t>
            </a:r>
          </a:p>
          <a:p>
            <a:pPr eaLnBrk="1" hangingPunct="1">
              <a:lnSpc>
                <a:spcPct val="100000"/>
              </a:lnSpc>
              <a:buClr>
                <a:schemeClr val="tx1"/>
              </a:buClr>
              <a:buFont typeface="Verdana" charset="0"/>
              <a:buNone/>
              <a:defRPr/>
            </a:pPr>
            <a:r>
              <a:rPr lang="en-GB" sz="400" dirty="0" smtClean="0">
                <a:solidFill>
                  <a:schemeClr val="tx1"/>
                </a:solidFill>
                <a:latin typeface="+mn-lt"/>
              </a:rPr>
              <a:t> </a:t>
            </a:r>
          </a:p>
          <a:p>
            <a:pPr eaLnBrk="1" hangingPunct="1">
              <a:lnSpc>
                <a:spcPct val="100000"/>
              </a:lnSpc>
              <a:buClr>
                <a:schemeClr val="tx1"/>
              </a:buClr>
              <a:buFont typeface="Verdana" charset="0"/>
              <a:buChar char="»"/>
              <a:defRPr/>
            </a:pPr>
            <a:r>
              <a:rPr lang="en-GB" sz="1200" dirty="0" smtClean="0">
                <a:solidFill>
                  <a:schemeClr val="tx1"/>
                </a:solidFill>
                <a:latin typeface="+mn-lt"/>
              </a:rPr>
              <a:t> </a:t>
            </a:r>
            <a:r>
              <a:rPr lang="en-GB" sz="1200" dirty="0" err="1" smtClean="0">
                <a:solidFill>
                  <a:schemeClr val="tx1"/>
                </a:solidFill>
                <a:latin typeface="+mn-lt"/>
              </a:rPr>
              <a:t>Architektur</a:t>
            </a:r>
            <a:endParaRPr lang="en-GB" sz="1200" dirty="0" smtClean="0">
              <a:solidFill>
                <a:schemeClr val="tx1"/>
              </a:solidFill>
              <a:latin typeface="+mn-lt"/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err="1" smtClean="0">
                <a:solidFill>
                  <a:schemeClr val="tx1"/>
                </a:solidFill>
                <a:latin typeface="+mn-lt"/>
              </a:rPr>
              <a:t>Systemübersicht</a:t>
            </a:r>
            <a:endParaRPr lang="en-GB" sz="1000" dirty="0" smtClean="0">
              <a:solidFill>
                <a:schemeClr val="tx1"/>
              </a:solidFill>
              <a:latin typeface="+mn-lt"/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err="1" smtClean="0">
                <a:solidFill>
                  <a:schemeClr val="tx1"/>
                </a:solidFill>
                <a:latin typeface="+mn-lt"/>
              </a:rPr>
              <a:t>Technologien</a:t>
            </a:r>
            <a:endParaRPr lang="en-GB" sz="1000" dirty="0" smtClean="0">
              <a:solidFill>
                <a:schemeClr val="tx1"/>
              </a:solidFill>
              <a:latin typeface="+mn-lt"/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smtClean="0">
                <a:solidFill>
                  <a:schemeClr val="tx1"/>
                </a:solidFill>
                <a:latin typeface="+mn-lt"/>
              </a:rPr>
              <a:t>Server</a:t>
            </a: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smtClean="0">
                <a:solidFill>
                  <a:schemeClr val="tx1"/>
                </a:solidFill>
                <a:latin typeface="+mn-lt"/>
              </a:rPr>
              <a:t>UML-</a:t>
            </a:r>
            <a:r>
              <a:rPr lang="en-GB" sz="1000" dirty="0" err="1" smtClean="0">
                <a:solidFill>
                  <a:schemeClr val="tx1"/>
                </a:solidFill>
                <a:latin typeface="+mn-lt"/>
              </a:rPr>
              <a:t>Diagramme</a:t>
            </a:r>
            <a:endParaRPr lang="en-GB" sz="1000" dirty="0" smtClean="0">
              <a:solidFill>
                <a:schemeClr val="tx1"/>
              </a:solidFill>
              <a:latin typeface="+mn-lt"/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smtClean="0">
                <a:solidFill>
                  <a:schemeClr val="tx1"/>
                </a:solidFill>
                <a:latin typeface="+mn-lt"/>
              </a:rPr>
              <a:t>Implementation MVC</a:t>
            </a: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err="1" smtClean="0">
                <a:solidFill>
                  <a:schemeClr val="tx1"/>
                </a:solidFill>
                <a:latin typeface="+mn-lt"/>
              </a:rPr>
              <a:t>BusinessLogic</a:t>
            </a:r>
            <a:endParaRPr lang="en-GB" sz="1000" dirty="0" smtClean="0">
              <a:solidFill>
                <a:schemeClr val="tx1"/>
              </a:solidFill>
              <a:latin typeface="+mn-lt"/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smtClean="0">
                <a:solidFill>
                  <a:schemeClr val="tx1"/>
                </a:solidFill>
                <a:latin typeface="+mn-lt"/>
              </a:rPr>
              <a:t>GET-Request</a:t>
            </a: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smtClean="0">
                <a:solidFill>
                  <a:schemeClr val="tx1"/>
                </a:solidFill>
                <a:latin typeface="+mn-lt"/>
              </a:rPr>
              <a:t>Exception Handling</a:t>
            </a: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err="1" smtClean="0">
                <a:solidFill>
                  <a:schemeClr val="tx1"/>
                </a:solidFill>
                <a:latin typeface="+mn-lt"/>
              </a:rPr>
              <a:t>Benutzerverwaltung</a:t>
            </a:r>
            <a:endParaRPr lang="en-GB" sz="1000" dirty="0" smtClean="0">
              <a:solidFill>
                <a:schemeClr val="tx1"/>
              </a:solidFill>
              <a:latin typeface="+mn-lt"/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smtClean="0">
                <a:solidFill>
                  <a:schemeClr val="tx1"/>
                </a:solidFill>
                <a:latin typeface="+mn-lt"/>
              </a:rPr>
              <a:t>Security</a:t>
            </a: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smtClean="0">
                <a:solidFill>
                  <a:schemeClr val="tx1"/>
                </a:solidFill>
                <a:latin typeface="+mn-lt"/>
              </a:rPr>
              <a:t>Transactions</a:t>
            </a: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err="1" smtClean="0">
                <a:solidFill>
                  <a:schemeClr val="tx1"/>
                </a:solidFill>
                <a:latin typeface="+mn-lt"/>
              </a:rPr>
              <a:t>Javascript</a:t>
            </a:r>
            <a:endParaRPr lang="en-GB" sz="1000" dirty="0" smtClean="0">
              <a:solidFill>
                <a:schemeClr val="tx1"/>
              </a:solidFill>
              <a:latin typeface="+mn-lt"/>
            </a:endParaRPr>
          </a:p>
          <a:p>
            <a:pPr eaLnBrk="1" hangingPunct="1">
              <a:lnSpc>
                <a:spcPct val="100000"/>
              </a:lnSpc>
              <a:buClr>
                <a:schemeClr val="tx1"/>
              </a:buClr>
              <a:buFont typeface="Verdana" charset="0"/>
              <a:buChar char="»"/>
              <a:defRPr/>
            </a:pPr>
            <a:endParaRPr lang="en-GB" sz="400" dirty="0" smtClean="0">
              <a:solidFill>
                <a:schemeClr val="tx1"/>
              </a:solidFill>
              <a:latin typeface="+mn-lt"/>
            </a:endParaRPr>
          </a:p>
          <a:p>
            <a:pPr eaLnBrk="1" hangingPunct="1">
              <a:lnSpc>
                <a:spcPct val="100000"/>
              </a:lnSpc>
              <a:buClr>
                <a:schemeClr val="tx1"/>
              </a:buClr>
              <a:buFont typeface="Verdana" charset="0"/>
              <a:buChar char="»"/>
              <a:defRPr/>
            </a:pPr>
            <a:r>
              <a:rPr lang="en-GB" sz="1200" dirty="0" err="1" smtClean="0">
                <a:solidFill>
                  <a:schemeClr val="tx1"/>
                </a:solidFill>
                <a:latin typeface="+mn-lt"/>
              </a:rPr>
              <a:t>Qualitätsmanagement</a:t>
            </a:r>
            <a:endParaRPr lang="en-GB" sz="1200" dirty="0" smtClean="0">
              <a:solidFill>
                <a:schemeClr val="tx1"/>
              </a:solidFill>
              <a:latin typeface="+mn-lt"/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err="1" smtClean="0">
                <a:solidFill>
                  <a:schemeClr val="tx1"/>
                </a:solidFill>
              </a:rPr>
              <a:t>Massnahmen</a:t>
            </a:r>
            <a:endParaRPr lang="en-GB" sz="1000" dirty="0" smtClean="0">
              <a:solidFill>
                <a:schemeClr val="tx1"/>
              </a:solidFill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smtClean="0">
                <a:solidFill>
                  <a:schemeClr val="tx1"/>
                </a:solidFill>
              </a:rPr>
              <a:t>Testing</a:t>
            </a: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err="1" smtClean="0">
                <a:solidFill>
                  <a:schemeClr val="tx1"/>
                </a:solidFill>
              </a:rPr>
              <a:t>Metriken</a:t>
            </a:r>
            <a:endParaRPr lang="en-GB" sz="1000" dirty="0" smtClean="0">
              <a:solidFill>
                <a:schemeClr val="tx1"/>
              </a:solidFill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smtClean="0">
                <a:solidFill>
                  <a:schemeClr val="tx1"/>
                </a:solidFill>
              </a:rPr>
              <a:t>Usability Test</a:t>
            </a:r>
            <a:r>
              <a:rPr lang="en-GB" sz="800" dirty="0" smtClean="0">
                <a:solidFill>
                  <a:schemeClr val="tx1"/>
                </a:solidFill>
              </a:rPr>
              <a:t/>
            </a:r>
            <a:br>
              <a:rPr lang="en-GB" sz="800" dirty="0" smtClean="0">
                <a:solidFill>
                  <a:schemeClr val="tx1"/>
                </a:solidFill>
              </a:rPr>
            </a:br>
            <a:endParaRPr lang="en-GB" sz="400" dirty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  <a:buClr>
                <a:schemeClr val="tx1"/>
              </a:buClr>
              <a:buFont typeface="Verdana" charset="0"/>
              <a:buChar char="»"/>
              <a:defRPr/>
            </a:pPr>
            <a:r>
              <a:rPr lang="en-GB" sz="1200" dirty="0" err="1" smtClean="0">
                <a:solidFill>
                  <a:schemeClr val="tx1"/>
                </a:solidFill>
              </a:rPr>
              <a:t>Projektmanagement</a:t>
            </a:r>
            <a:endParaRPr lang="en-GB" sz="1200" dirty="0">
              <a:solidFill>
                <a:schemeClr val="tx1"/>
              </a:solidFill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b="1" dirty="0" err="1" smtClean="0">
                <a:solidFill>
                  <a:srgbClr val="FF0000"/>
                </a:solidFill>
              </a:rPr>
              <a:t>Projektplan</a:t>
            </a:r>
            <a:endParaRPr lang="en-GB" sz="1000" b="1" dirty="0" smtClean="0">
              <a:solidFill>
                <a:srgbClr val="FF0000"/>
              </a:solidFill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err="1" smtClean="0">
                <a:solidFill>
                  <a:schemeClr val="tx1"/>
                </a:solidFill>
              </a:rPr>
              <a:t>Risiken</a:t>
            </a:r>
            <a:endParaRPr lang="en-GB" sz="1000" dirty="0" smtClean="0">
              <a:solidFill>
                <a:schemeClr val="tx1"/>
              </a:solidFill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err="1" smtClean="0">
                <a:solidFill>
                  <a:schemeClr val="tx1"/>
                </a:solidFill>
              </a:rPr>
              <a:t>Projekttools</a:t>
            </a:r>
            <a:endParaRPr lang="en-GB" sz="1000" dirty="0" smtClean="0">
              <a:solidFill>
                <a:schemeClr val="tx1"/>
              </a:solidFill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err="1" smtClean="0">
                <a:solidFill>
                  <a:schemeClr val="tx1"/>
                </a:solidFill>
              </a:rPr>
              <a:t>Statistiken</a:t>
            </a:r>
            <a:r>
              <a:rPr lang="en-GB" sz="800" dirty="0" smtClean="0">
                <a:solidFill>
                  <a:schemeClr val="tx1"/>
                </a:solidFill>
              </a:rPr>
              <a:t/>
            </a:r>
            <a:br>
              <a:rPr lang="en-GB" sz="800" dirty="0" smtClean="0">
                <a:solidFill>
                  <a:schemeClr val="tx1"/>
                </a:solidFill>
              </a:rPr>
            </a:br>
            <a:endParaRPr lang="en-GB" sz="400" dirty="0" smtClean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  <a:buClr>
                <a:schemeClr val="tx1"/>
              </a:buClr>
              <a:buFont typeface="Verdana" charset="0"/>
              <a:buChar char="»"/>
              <a:defRPr/>
            </a:pPr>
            <a:r>
              <a:rPr lang="en-GB" sz="1200" dirty="0" err="1" smtClean="0">
                <a:solidFill>
                  <a:schemeClr val="tx1"/>
                </a:solidFill>
              </a:rPr>
              <a:t>Rückblick</a:t>
            </a:r>
            <a:endParaRPr lang="en-GB" sz="1200" dirty="0">
              <a:solidFill>
                <a:schemeClr val="tx1"/>
              </a:solidFill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smtClean="0">
                <a:solidFill>
                  <a:schemeClr val="tx1"/>
                </a:solidFill>
              </a:rPr>
              <a:t>Positives</a:t>
            </a:r>
            <a:endParaRPr lang="en-GB" sz="1000" dirty="0">
              <a:solidFill>
                <a:schemeClr val="tx1"/>
              </a:solidFill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smtClean="0">
                <a:solidFill>
                  <a:schemeClr val="tx1"/>
                </a:solidFill>
              </a:rPr>
              <a:t>Negatives</a:t>
            </a:r>
            <a:endParaRPr lang="en-GB" sz="1000" dirty="0" smtClean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22148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2051721" y="188641"/>
            <a:ext cx="6984776" cy="6409010"/>
          </a:xfrm>
          <a:prstGeom prst="rect">
            <a:avLst/>
          </a:prstGeom>
          <a:solidFill>
            <a:srgbClr val="FFFFFF">
              <a:alpha val="80000"/>
            </a:srgbClr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>
              <a:cs typeface="Lucida Sans Unicode" charset="0"/>
            </a:endParaRPr>
          </a:p>
        </p:txBody>
      </p:sp>
      <p:sp>
        <p:nvSpPr>
          <p:cNvPr id="14" name="Text Box 4"/>
          <p:cNvSpPr txBox="1">
            <a:spLocks noChangeArrowheads="1"/>
          </p:cNvSpPr>
          <p:nvPr/>
        </p:nvSpPr>
        <p:spPr bwMode="auto">
          <a:xfrm>
            <a:off x="2189817" y="352424"/>
            <a:ext cx="6769100" cy="371513"/>
          </a:xfrm>
          <a:prstGeom prst="rect">
            <a:avLst/>
          </a:prstGeom>
          <a:solidFill>
            <a:srgbClr val="FFFFFF">
              <a:alpha val="20000"/>
            </a:srgbClr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Lucida Sans Unicode" charset="0"/>
              </a:defRPr>
            </a:lvl1pPr>
            <a:lvl2pPr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2pPr>
            <a:lvl3pPr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3pPr>
            <a:lvl4pPr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4pPr>
            <a:lvl5pPr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5pPr>
            <a:lvl6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6pPr>
            <a:lvl7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7pPr>
            <a:lvl8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8pPr>
            <a:lvl9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9pPr>
          </a:lstStyle>
          <a:p>
            <a:pPr eaLnBrk="1" hangingPunct="1">
              <a:lnSpc>
                <a:spcPct val="100000"/>
              </a:lnSpc>
              <a:buClr>
                <a:srgbClr val="FFFFFF"/>
              </a:buClr>
              <a:defRPr/>
            </a:pPr>
            <a:r>
              <a:rPr lang="en-GB" b="1" dirty="0" err="1" smtClean="0"/>
              <a:t>Risiken</a:t>
            </a:r>
            <a:endParaRPr lang="en-GB" b="1" dirty="0"/>
          </a:p>
        </p:txBody>
      </p:sp>
      <p:sp>
        <p:nvSpPr>
          <p:cNvPr id="4" name="TextBox 3"/>
          <p:cNvSpPr txBox="1"/>
          <p:nvPr/>
        </p:nvSpPr>
        <p:spPr>
          <a:xfrm>
            <a:off x="2483768" y="1304447"/>
            <a:ext cx="453650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 smtClean="0"/>
              <a:t>Einrichten des Webservers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 smtClean="0"/>
              <a:t>Verbinden der Applikation mit der Datenbank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 smtClean="0"/>
              <a:t>Keine Erfahrung mit ASP.NET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 smtClean="0"/>
              <a:t>Keine Erfahrung Visual Studio Online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 smtClean="0"/>
              <a:t>Security (Authentifizierung, POST &amp; GET Requests)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 smtClean="0"/>
              <a:t>Keine Erfahrung Grafische Darstellung von Diagrammen mittels Javascript</a:t>
            </a:r>
            <a:endParaRPr lang="de-CH" dirty="0"/>
          </a:p>
        </p:txBody>
      </p:sp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179388" y="1117600"/>
            <a:ext cx="1800324" cy="46502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Lucida Sans Unicode" charset="0"/>
              </a:defRPr>
            </a:lvl1pPr>
            <a:lvl2pPr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2pPr>
            <a:lvl3pPr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3pPr>
            <a:lvl4pPr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4pPr>
            <a:lvl5pPr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5pPr>
            <a:lvl6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6pPr>
            <a:lvl7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7pPr>
            <a:lvl8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8pPr>
            <a:lvl9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9pPr>
          </a:lstStyle>
          <a:p>
            <a:pPr eaLnBrk="1" hangingPunct="1">
              <a:lnSpc>
                <a:spcPct val="100000"/>
              </a:lnSpc>
              <a:buClr>
                <a:schemeClr val="tx1"/>
              </a:buClr>
              <a:buFont typeface="Verdana" charset="0"/>
              <a:buChar char="»"/>
              <a:defRPr/>
            </a:pPr>
            <a:r>
              <a:rPr lang="en-GB" sz="1200" b="1" dirty="0" smtClean="0">
                <a:solidFill>
                  <a:schemeClr val="tx1"/>
                </a:solidFill>
                <a:latin typeface="+mn-lt"/>
              </a:rPr>
              <a:t> </a:t>
            </a:r>
            <a:r>
              <a:rPr lang="en-GB" sz="1200" dirty="0" smtClean="0">
                <a:solidFill>
                  <a:schemeClr val="tx1"/>
                </a:solidFill>
                <a:latin typeface="+mn-lt"/>
              </a:rPr>
              <a:t>Was </a:t>
            </a:r>
            <a:r>
              <a:rPr lang="en-GB" sz="1200" dirty="0" err="1" smtClean="0">
                <a:solidFill>
                  <a:schemeClr val="tx1"/>
                </a:solidFill>
                <a:latin typeface="+mn-lt"/>
              </a:rPr>
              <a:t>ist</a:t>
            </a:r>
            <a:r>
              <a:rPr lang="en-GB" sz="1200" dirty="0" smtClean="0">
                <a:solidFill>
                  <a:schemeClr val="tx1"/>
                </a:solidFill>
                <a:latin typeface="+mn-lt"/>
              </a:rPr>
              <a:t> wt4u?</a:t>
            </a:r>
          </a:p>
          <a:p>
            <a:pPr eaLnBrk="1" hangingPunct="1">
              <a:lnSpc>
                <a:spcPct val="100000"/>
              </a:lnSpc>
              <a:buClr>
                <a:schemeClr val="tx1"/>
              </a:buClr>
              <a:buFont typeface="Verdana" charset="0"/>
              <a:buNone/>
              <a:defRPr/>
            </a:pPr>
            <a:endParaRPr lang="en-GB" sz="400" b="1" dirty="0" smtClean="0">
              <a:solidFill>
                <a:schemeClr val="tx1"/>
              </a:solidFill>
              <a:latin typeface="+mn-lt"/>
            </a:endParaRPr>
          </a:p>
          <a:p>
            <a:pPr eaLnBrk="1" hangingPunct="1">
              <a:lnSpc>
                <a:spcPct val="100000"/>
              </a:lnSpc>
              <a:buClr>
                <a:schemeClr val="tx1"/>
              </a:buClr>
              <a:buFont typeface="Verdana" charset="0"/>
              <a:buChar char="»"/>
              <a:defRPr/>
            </a:pPr>
            <a:r>
              <a:rPr lang="en-GB" sz="1200" dirty="0" smtClean="0">
                <a:solidFill>
                  <a:schemeClr val="tx1"/>
                </a:solidFill>
                <a:latin typeface="+mn-lt"/>
              </a:rPr>
              <a:t> Demo</a:t>
            </a:r>
          </a:p>
          <a:p>
            <a:pPr eaLnBrk="1" hangingPunct="1">
              <a:lnSpc>
                <a:spcPct val="100000"/>
              </a:lnSpc>
              <a:buClr>
                <a:schemeClr val="tx1"/>
              </a:buClr>
              <a:buFont typeface="Verdana" charset="0"/>
              <a:buNone/>
              <a:defRPr/>
            </a:pPr>
            <a:r>
              <a:rPr lang="en-GB" sz="400" dirty="0" smtClean="0">
                <a:solidFill>
                  <a:schemeClr val="tx1"/>
                </a:solidFill>
                <a:latin typeface="+mn-lt"/>
              </a:rPr>
              <a:t> </a:t>
            </a:r>
          </a:p>
          <a:p>
            <a:pPr eaLnBrk="1" hangingPunct="1">
              <a:lnSpc>
                <a:spcPct val="100000"/>
              </a:lnSpc>
              <a:buClr>
                <a:schemeClr val="tx1"/>
              </a:buClr>
              <a:buFont typeface="Verdana" charset="0"/>
              <a:buChar char="»"/>
              <a:defRPr/>
            </a:pPr>
            <a:r>
              <a:rPr lang="en-GB" sz="1200" dirty="0" smtClean="0">
                <a:solidFill>
                  <a:schemeClr val="tx1"/>
                </a:solidFill>
                <a:latin typeface="+mn-lt"/>
              </a:rPr>
              <a:t> </a:t>
            </a:r>
            <a:r>
              <a:rPr lang="en-GB" sz="1200" dirty="0" err="1" smtClean="0">
                <a:solidFill>
                  <a:schemeClr val="tx1"/>
                </a:solidFill>
                <a:latin typeface="+mn-lt"/>
              </a:rPr>
              <a:t>Architektur</a:t>
            </a:r>
            <a:endParaRPr lang="en-GB" sz="1200" dirty="0" smtClean="0">
              <a:solidFill>
                <a:schemeClr val="tx1"/>
              </a:solidFill>
              <a:latin typeface="+mn-lt"/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err="1" smtClean="0">
                <a:solidFill>
                  <a:schemeClr val="tx1"/>
                </a:solidFill>
                <a:latin typeface="+mn-lt"/>
              </a:rPr>
              <a:t>Systemübersicht</a:t>
            </a:r>
            <a:endParaRPr lang="en-GB" sz="1000" dirty="0" smtClean="0">
              <a:solidFill>
                <a:schemeClr val="tx1"/>
              </a:solidFill>
              <a:latin typeface="+mn-lt"/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err="1" smtClean="0">
                <a:solidFill>
                  <a:schemeClr val="tx1"/>
                </a:solidFill>
                <a:latin typeface="+mn-lt"/>
              </a:rPr>
              <a:t>Technologien</a:t>
            </a:r>
            <a:endParaRPr lang="en-GB" sz="1000" dirty="0" smtClean="0">
              <a:solidFill>
                <a:schemeClr val="tx1"/>
              </a:solidFill>
              <a:latin typeface="+mn-lt"/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smtClean="0">
                <a:solidFill>
                  <a:schemeClr val="tx1"/>
                </a:solidFill>
                <a:latin typeface="+mn-lt"/>
              </a:rPr>
              <a:t>Server</a:t>
            </a: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smtClean="0">
                <a:solidFill>
                  <a:schemeClr val="tx1"/>
                </a:solidFill>
                <a:latin typeface="+mn-lt"/>
              </a:rPr>
              <a:t>UML-</a:t>
            </a:r>
            <a:r>
              <a:rPr lang="en-GB" sz="1000" dirty="0" err="1" smtClean="0">
                <a:solidFill>
                  <a:schemeClr val="tx1"/>
                </a:solidFill>
                <a:latin typeface="+mn-lt"/>
              </a:rPr>
              <a:t>Diagramme</a:t>
            </a:r>
            <a:endParaRPr lang="en-GB" sz="1000" dirty="0" smtClean="0">
              <a:solidFill>
                <a:schemeClr val="tx1"/>
              </a:solidFill>
              <a:latin typeface="+mn-lt"/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smtClean="0">
                <a:solidFill>
                  <a:schemeClr val="tx1"/>
                </a:solidFill>
                <a:latin typeface="+mn-lt"/>
              </a:rPr>
              <a:t>Implementation MVC</a:t>
            </a: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err="1" smtClean="0">
                <a:solidFill>
                  <a:schemeClr val="tx1"/>
                </a:solidFill>
                <a:latin typeface="+mn-lt"/>
              </a:rPr>
              <a:t>BusinessLogic</a:t>
            </a:r>
            <a:endParaRPr lang="en-GB" sz="1000" dirty="0" smtClean="0">
              <a:solidFill>
                <a:schemeClr val="tx1"/>
              </a:solidFill>
              <a:latin typeface="+mn-lt"/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smtClean="0">
                <a:solidFill>
                  <a:schemeClr val="tx1"/>
                </a:solidFill>
                <a:latin typeface="+mn-lt"/>
              </a:rPr>
              <a:t>GET-Request</a:t>
            </a: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smtClean="0">
                <a:solidFill>
                  <a:schemeClr val="tx1"/>
                </a:solidFill>
                <a:latin typeface="+mn-lt"/>
              </a:rPr>
              <a:t>Exception Handling</a:t>
            </a: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err="1" smtClean="0">
                <a:solidFill>
                  <a:schemeClr val="tx1"/>
                </a:solidFill>
                <a:latin typeface="+mn-lt"/>
              </a:rPr>
              <a:t>Benutzerverwaltung</a:t>
            </a:r>
            <a:endParaRPr lang="en-GB" sz="1000" dirty="0" smtClean="0">
              <a:solidFill>
                <a:schemeClr val="tx1"/>
              </a:solidFill>
              <a:latin typeface="+mn-lt"/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smtClean="0">
                <a:solidFill>
                  <a:schemeClr val="tx1"/>
                </a:solidFill>
                <a:latin typeface="+mn-lt"/>
              </a:rPr>
              <a:t>Security</a:t>
            </a: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smtClean="0">
                <a:solidFill>
                  <a:schemeClr val="tx1"/>
                </a:solidFill>
                <a:latin typeface="+mn-lt"/>
              </a:rPr>
              <a:t>Transactions</a:t>
            </a: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err="1" smtClean="0">
                <a:solidFill>
                  <a:schemeClr val="tx1"/>
                </a:solidFill>
                <a:latin typeface="+mn-lt"/>
              </a:rPr>
              <a:t>Javascript</a:t>
            </a:r>
            <a:endParaRPr lang="en-GB" sz="1000" dirty="0" smtClean="0">
              <a:solidFill>
                <a:schemeClr val="tx1"/>
              </a:solidFill>
              <a:latin typeface="+mn-lt"/>
            </a:endParaRPr>
          </a:p>
          <a:p>
            <a:pPr eaLnBrk="1" hangingPunct="1">
              <a:lnSpc>
                <a:spcPct val="100000"/>
              </a:lnSpc>
              <a:buClr>
                <a:schemeClr val="tx1"/>
              </a:buClr>
              <a:buFont typeface="Verdana" charset="0"/>
              <a:buChar char="»"/>
              <a:defRPr/>
            </a:pPr>
            <a:endParaRPr lang="en-GB" sz="400" dirty="0" smtClean="0">
              <a:solidFill>
                <a:schemeClr val="tx1"/>
              </a:solidFill>
              <a:latin typeface="+mn-lt"/>
            </a:endParaRPr>
          </a:p>
          <a:p>
            <a:pPr eaLnBrk="1" hangingPunct="1">
              <a:lnSpc>
                <a:spcPct val="100000"/>
              </a:lnSpc>
              <a:buClr>
                <a:schemeClr val="tx1"/>
              </a:buClr>
              <a:buFont typeface="Verdana" charset="0"/>
              <a:buChar char="»"/>
              <a:defRPr/>
            </a:pPr>
            <a:r>
              <a:rPr lang="en-GB" sz="1200" dirty="0" err="1" smtClean="0">
                <a:solidFill>
                  <a:schemeClr val="tx1"/>
                </a:solidFill>
                <a:latin typeface="+mn-lt"/>
              </a:rPr>
              <a:t>Qualitätsmanagement</a:t>
            </a:r>
            <a:endParaRPr lang="en-GB" sz="1200" dirty="0" smtClean="0">
              <a:solidFill>
                <a:schemeClr val="tx1"/>
              </a:solidFill>
              <a:latin typeface="+mn-lt"/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err="1" smtClean="0">
                <a:solidFill>
                  <a:schemeClr val="tx1"/>
                </a:solidFill>
              </a:rPr>
              <a:t>Massnahmen</a:t>
            </a:r>
            <a:endParaRPr lang="en-GB" sz="1000" dirty="0" smtClean="0">
              <a:solidFill>
                <a:schemeClr val="tx1"/>
              </a:solidFill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smtClean="0">
                <a:solidFill>
                  <a:schemeClr val="tx1"/>
                </a:solidFill>
              </a:rPr>
              <a:t>Testing</a:t>
            </a: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err="1" smtClean="0">
                <a:solidFill>
                  <a:schemeClr val="tx1"/>
                </a:solidFill>
              </a:rPr>
              <a:t>Metriken</a:t>
            </a:r>
            <a:endParaRPr lang="en-GB" sz="1000" dirty="0" smtClean="0">
              <a:solidFill>
                <a:schemeClr val="tx1"/>
              </a:solidFill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smtClean="0">
                <a:solidFill>
                  <a:schemeClr val="tx1"/>
                </a:solidFill>
              </a:rPr>
              <a:t>Usability Test</a:t>
            </a:r>
            <a:r>
              <a:rPr lang="en-GB" sz="800" dirty="0" smtClean="0">
                <a:solidFill>
                  <a:schemeClr val="tx1"/>
                </a:solidFill>
              </a:rPr>
              <a:t/>
            </a:r>
            <a:br>
              <a:rPr lang="en-GB" sz="800" dirty="0" smtClean="0">
                <a:solidFill>
                  <a:schemeClr val="tx1"/>
                </a:solidFill>
              </a:rPr>
            </a:br>
            <a:endParaRPr lang="en-GB" sz="400" dirty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  <a:buClr>
                <a:schemeClr val="tx1"/>
              </a:buClr>
              <a:buFont typeface="Verdana" charset="0"/>
              <a:buChar char="»"/>
              <a:defRPr/>
            </a:pPr>
            <a:r>
              <a:rPr lang="en-GB" sz="1200" dirty="0" err="1" smtClean="0">
                <a:solidFill>
                  <a:schemeClr val="tx1"/>
                </a:solidFill>
              </a:rPr>
              <a:t>Projektmanagement</a:t>
            </a:r>
            <a:endParaRPr lang="en-GB" sz="1200" dirty="0">
              <a:solidFill>
                <a:schemeClr val="tx1"/>
              </a:solidFill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err="1" smtClean="0">
                <a:solidFill>
                  <a:schemeClr val="tx1"/>
                </a:solidFill>
              </a:rPr>
              <a:t>Projektplan</a:t>
            </a:r>
            <a:endParaRPr lang="en-GB" sz="1000" dirty="0" smtClean="0">
              <a:solidFill>
                <a:schemeClr val="tx1"/>
              </a:solidFill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b="1" dirty="0" err="1" smtClean="0">
                <a:solidFill>
                  <a:srgbClr val="FF0000"/>
                </a:solidFill>
              </a:rPr>
              <a:t>Risiken</a:t>
            </a:r>
            <a:endParaRPr lang="en-GB" sz="1000" b="1" dirty="0" smtClean="0">
              <a:solidFill>
                <a:srgbClr val="FF0000"/>
              </a:solidFill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err="1" smtClean="0">
                <a:solidFill>
                  <a:schemeClr val="tx1"/>
                </a:solidFill>
              </a:rPr>
              <a:t>Projekttools</a:t>
            </a:r>
            <a:endParaRPr lang="en-GB" sz="1000" dirty="0" smtClean="0">
              <a:solidFill>
                <a:schemeClr val="tx1"/>
              </a:solidFill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err="1" smtClean="0">
                <a:solidFill>
                  <a:schemeClr val="tx1"/>
                </a:solidFill>
              </a:rPr>
              <a:t>Statistiken</a:t>
            </a:r>
            <a:r>
              <a:rPr lang="en-GB" sz="800" dirty="0" smtClean="0">
                <a:solidFill>
                  <a:schemeClr val="tx1"/>
                </a:solidFill>
              </a:rPr>
              <a:t/>
            </a:r>
            <a:br>
              <a:rPr lang="en-GB" sz="800" dirty="0" smtClean="0">
                <a:solidFill>
                  <a:schemeClr val="tx1"/>
                </a:solidFill>
              </a:rPr>
            </a:br>
            <a:endParaRPr lang="en-GB" sz="400" dirty="0" smtClean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  <a:buClr>
                <a:schemeClr val="tx1"/>
              </a:buClr>
              <a:buFont typeface="Verdana" charset="0"/>
              <a:buChar char="»"/>
              <a:defRPr/>
            </a:pPr>
            <a:r>
              <a:rPr lang="en-GB" sz="1200" dirty="0" err="1" smtClean="0">
                <a:solidFill>
                  <a:schemeClr val="tx1"/>
                </a:solidFill>
              </a:rPr>
              <a:t>Rückblick</a:t>
            </a:r>
            <a:endParaRPr lang="en-GB" sz="1200" dirty="0">
              <a:solidFill>
                <a:schemeClr val="tx1"/>
              </a:solidFill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smtClean="0">
                <a:solidFill>
                  <a:schemeClr val="tx1"/>
                </a:solidFill>
              </a:rPr>
              <a:t>Positives</a:t>
            </a:r>
            <a:endParaRPr lang="en-GB" sz="1000" dirty="0">
              <a:solidFill>
                <a:schemeClr val="tx1"/>
              </a:solidFill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smtClean="0">
                <a:solidFill>
                  <a:schemeClr val="tx1"/>
                </a:solidFill>
              </a:rPr>
              <a:t>Negatives</a:t>
            </a:r>
            <a:endParaRPr lang="en-GB" sz="1000" dirty="0" smtClean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60342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2051721" y="188641"/>
            <a:ext cx="6984776" cy="6409010"/>
          </a:xfrm>
          <a:prstGeom prst="rect">
            <a:avLst/>
          </a:prstGeom>
          <a:solidFill>
            <a:srgbClr val="FFFFFF">
              <a:alpha val="80000"/>
            </a:srgbClr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>
              <a:cs typeface="Lucida Sans Unicode" charset="0"/>
            </a:endParaRPr>
          </a:p>
        </p:txBody>
      </p:sp>
      <p:sp>
        <p:nvSpPr>
          <p:cNvPr id="14" name="Text Box 4"/>
          <p:cNvSpPr txBox="1">
            <a:spLocks noChangeArrowheads="1"/>
          </p:cNvSpPr>
          <p:nvPr/>
        </p:nvSpPr>
        <p:spPr bwMode="auto">
          <a:xfrm>
            <a:off x="2189817" y="352424"/>
            <a:ext cx="6769100" cy="371513"/>
          </a:xfrm>
          <a:prstGeom prst="rect">
            <a:avLst/>
          </a:prstGeom>
          <a:solidFill>
            <a:srgbClr val="FFFFFF">
              <a:alpha val="20000"/>
            </a:srgbClr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Lucida Sans Unicode" charset="0"/>
              </a:defRPr>
            </a:lvl1pPr>
            <a:lvl2pPr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2pPr>
            <a:lvl3pPr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3pPr>
            <a:lvl4pPr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4pPr>
            <a:lvl5pPr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5pPr>
            <a:lvl6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6pPr>
            <a:lvl7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7pPr>
            <a:lvl8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8pPr>
            <a:lvl9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9pPr>
          </a:lstStyle>
          <a:p>
            <a:pPr eaLnBrk="1" hangingPunct="1">
              <a:lnSpc>
                <a:spcPct val="100000"/>
              </a:lnSpc>
              <a:buClr>
                <a:srgbClr val="FFFFFF"/>
              </a:buClr>
              <a:defRPr/>
            </a:pPr>
            <a:r>
              <a:rPr lang="en-GB" b="1" dirty="0" err="1" smtClean="0"/>
              <a:t>Projekttools</a:t>
            </a:r>
            <a:endParaRPr lang="en-GB" b="1" dirty="0"/>
          </a:p>
        </p:txBody>
      </p:sp>
      <p:pic>
        <p:nvPicPr>
          <p:cNvPr id="5126" name="Picture 6" descr="http://www.ranklogos.com/wp-content/uploads/2012/04/skype_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1047141"/>
            <a:ext cx="1944216" cy="861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https://blog.onedrive.com/wp-content/uploads/2014/01/OneDrive-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2853" y="4725144"/>
            <a:ext cx="4536503" cy="1429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0" descr="http://www.mobiflip.de/wp-content/uploads/2012/12/whatsapp_messenger_icon_logo16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045" y="910268"/>
            <a:ext cx="1152128" cy="1152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http://180016988.r.cdn77.net/wp-content/uploads/2014/03/Redmine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272" y="4581128"/>
            <a:ext cx="1429811" cy="1429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8" name="Picture 18" descr="http://upload.wikimedia.org/wikipedia/de/6/62/Microsoft_Word_2010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5118" y="2754640"/>
            <a:ext cx="1358810" cy="1358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0" name="Picture 20" descr="http://upload.wikimedia.org/wikipedia/de/0/07/Microsoft_Power_Point_2010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2471" y="2768622"/>
            <a:ext cx="1380460" cy="1380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2" name="Picture 22" descr="http://upload.wikimedia.org/wikipedia/de/1/16/Microsoft_Excel_2010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6137" y="2765688"/>
            <a:ext cx="1382475" cy="1382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 Box 2"/>
          <p:cNvSpPr txBox="1">
            <a:spLocks noChangeArrowheads="1"/>
          </p:cNvSpPr>
          <p:nvPr/>
        </p:nvSpPr>
        <p:spPr bwMode="auto">
          <a:xfrm>
            <a:off x="179388" y="1117600"/>
            <a:ext cx="1800324" cy="46502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Lucida Sans Unicode" charset="0"/>
              </a:defRPr>
            </a:lvl1pPr>
            <a:lvl2pPr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2pPr>
            <a:lvl3pPr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3pPr>
            <a:lvl4pPr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4pPr>
            <a:lvl5pPr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5pPr>
            <a:lvl6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6pPr>
            <a:lvl7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7pPr>
            <a:lvl8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8pPr>
            <a:lvl9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9pPr>
          </a:lstStyle>
          <a:p>
            <a:pPr eaLnBrk="1" hangingPunct="1">
              <a:lnSpc>
                <a:spcPct val="100000"/>
              </a:lnSpc>
              <a:buClr>
                <a:schemeClr val="tx1"/>
              </a:buClr>
              <a:buFont typeface="Verdana" charset="0"/>
              <a:buChar char="»"/>
              <a:defRPr/>
            </a:pPr>
            <a:r>
              <a:rPr lang="en-GB" sz="1200" b="1" dirty="0" smtClean="0">
                <a:solidFill>
                  <a:schemeClr val="tx1"/>
                </a:solidFill>
                <a:latin typeface="+mn-lt"/>
              </a:rPr>
              <a:t> </a:t>
            </a:r>
            <a:r>
              <a:rPr lang="en-GB" sz="1200" dirty="0" smtClean="0">
                <a:solidFill>
                  <a:schemeClr val="tx1"/>
                </a:solidFill>
                <a:latin typeface="+mn-lt"/>
              </a:rPr>
              <a:t>Was </a:t>
            </a:r>
            <a:r>
              <a:rPr lang="en-GB" sz="1200" dirty="0" err="1" smtClean="0">
                <a:solidFill>
                  <a:schemeClr val="tx1"/>
                </a:solidFill>
                <a:latin typeface="+mn-lt"/>
              </a:rPr>
              <a:t>ist</a:t>
            </a:r>
            <a:r>
              <a:rPr lang="en-GB" sz="1200" dirty="0" smtClean="0">
                <a:solidFill>
                  <a:schemeClr val="tx1"/>
                </a:solidFill>
                <a:latin typeface="+mn-lt"/>
              </a:rPr>
              <a:t> wt4u?</a:t>
            </a:r>
          </a:p>
          <a:p>
            <a:pPr eaLnBrk="1" hangingPunct="1">
              <a:lnSpc>
                <a:spcPct val="100000"/>
              </a:lnSpc>
              <a:buClr>
                <a:schemeClr val="tx1"/>
              </a:buClr>
              <a:buFont typeface="Verdana" charset="0"/>
              <a:buNone/>
              <a:defRPr/>
            </a:pPr>
            <a:endParaRPr lang="en-GB" sz="400" b="1" dirty="0" smtClean="0">
              <a:solidFill>
                <a:schemeClr val="tx1"/>
              </a:solidFill>
              <a:latin typeface="+mn-lt"/>
            </a:endParaRPr>
          </a:p>
          <a:p>
            <a:pPr eaLnBrk="1" hangingPunct="1">
              <a:lnSpc>
                <a:spcPct val="100000"/>
              </a:lnSpc>
              <a:buClr>
                <a:schemeClr val="tx1"/>
              </a:buClr>
              <a:buFont typeface="Verdana" charset="0"/>
              <a:buChar char="»"/>
              <a:defRPr/>
            </a:pPr>
            <a:r>
              <a:rPr lang="en-GB" sz="1200" dirty="0" smtClean="0">
                <a:solidFill>
                  <a:schemeClr val="tx1"/>
                </a:solidFill>
                <a:latin typeface="+mn-lt"/>
              </a:rPr>
              <a:t> Demo</a:t>
            </a:r>
          </a:p>
          <a:p>
            <a:pPr eaLnBrk="1" hangingPunct="1">
              <a:lnSpc>
                <a:spcPct val="100000"/>
              </a:lnSpc>
              <a:buClr>
                <a:schemeClr val="tx1"/>
              </a:buClr>
              <a:buFont typeface="Verdana" charset="0"/>
              <a:buNone/>
              <a:defRPr/>
            </a:pPr>
            <a:r>
              <a:rPr lang="en-GB" sz="400" dirty="0" smtClean="0">
                <a:solidFill>
                  <a:schemeClr val="tx1"/>
                </a:solidFill>
                <a:latin typeface="+mn-lt"/>
              </a:rPr>
              <a:t> </a:t>
            </a:r>
          </a:p>
          <a:p>
            <a:pPr eaLnBrk="1" hangingPunct="1">
              <a:lnSpc>
                <a:spcPct val="100000"/>
              </a:lnSpc>
              <a:buClr>
                <a:schemeClr val="tx1"/>
              </a:buClr>
              <a:buFont typeface="Verdana" charset="0"/>
              <a:buChar char="»"/>
              <a:defRPr/>
            </a:pPr>
            <a:r>
              <a:rPr lang="en-GB" sz="1200" dirty="0" smtClean="0">
                <a:solidFill>
                  <a:schemeClr val="tx1"/>
                </a:solidFill>
                <a:latin typeface="+mn-lt"/>
              </a:rPr>
              <a:t> </a:t>
            </a:r>
            <a:r>
              <a:rPr lang="en-GB" sz="1200" dirty="0" err="1" smtClean="0">
                <a:solidFill>
                  <a:schemeClr val="tx1"/>
                </a:solidFill>
                <a:latin typeface="+mn-lt"/>
              </a:rPr>
              <a:t>Architektur</a:t>
            </a:r>
            <a:endParaRPr lang="en-GB" sz="1200" dirty="0" smtClean="0">
              <a:solidFill>
                <a:schemeClr val="tx1"/>
              </a:solidFill>
              <a:latin typeface="+mn-lt"/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err="1" smtClean="0">
                <a:solidFill>
                  <a:schemeClr val="tx1"/>
                </a:solidFill>
                <a:latin typeface="+mn-lt"/>
              </a:rPr>
              <a:t>Systemübersicht</a:t>
            </a:r>
            <a:endParaRPr lang="en-GB" sz="1000" dirty="0" smtClean="0">
              <a:solidFill>
                <a:schemeClr val="tx1"/>
              </a:solidFill>
              <a:latin typeface="+mn-lt"/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err="1" smtClean="0">
                <a:solidFill>
                  <a:schemeClr val="tx1"/>
                </a:solidFill>
                <a:latin typeface="+mn-lt"/>
              </a:rPr>
              <a:t>Technologien</a:t>
            </a:r>
            <a:endParaRPr lang="en-GB" sz="1000" dirty="0" smtClean="0">
              <a:solidFill>
                <a:schemeClr val="tx1"/>
              </a:solidFill>
              <a:latin typeface="+mn-lt"/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smtClean="0">
                <a:solidFill>
                  <a:schemeClr val="tx1"/>
                </a:solidFill>
                <a:latin typeface="+mn-lt"/>
              </a:rPr>
              <a:t>Server</a:t>
            </a: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smtClean="0">
                <a:solidFill>
                  <a:schemeClr val="tx1"/>
                </a:solidFill>
                <a:latin typeface="+mn-lt"/>
              </a:rPr>
              <a:t>UML-</a:t>
            </a:r>
            <a:r>
              <a:rPr lang="en-GB" sz="1000" dirty="0" err="1" smtClean="0">
                <a:solidFill>
                  <a:schemeClr val="tx1"/>
                </a:solidFill>
                <a:latin typeface="+mn-lt"/>
              </a:rPr>
              <a:t>Diagramme</a:t>
            </a:r>
            <a:endParaRPr lang="en-GB" sz="1000" dirty="0" smtClean="0">
              <a:solidFill>
                <a:schemeClr val="tx1"/>
              </a:solidFill>
              <a:latin typeface="+mn-lt"/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smtClean="0">
                <a:solidFill>
                  <a:schemeClr val="tx1"/>
                </a:solidFill>
                <a:latin typeface="+mn-lt"/>
              </a:rPr>
              <a:t>Implementation MVC</a:t>
            </a: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err="1" smtClean="0">
                <a:solidFill>
                  <a:schemeClr val="tx1"/>
                </a:solidFill>
                <a:latin typeface="+mn-lt"/>
              </a:rPr>
              <a:t>BusinessLogic</a:t>
            </a:r>
            <a:endParaRPr lang="en-GB" sz="1000" dirty="0" smtClean="0">
              <a:solidFill>
                <a:schemeClr val="tx1"/>
              </a:solidFill>
              <a:latin typeface="+mn-lt"/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smtClean="0">
                <a:solidFill>
                  <a:schemeClr val="tx1"/>
                </a:solidFill>
                <a:latin typeface="+mn-lt"/>
              </a:rPr>
              <a:t>GET-Request</a:t>
            </a: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smtClean="0">
                <a:solidFill>
                  <a:schemeClr val="tx1"/>
                </a:solidFill>
                <a:latin typeface="+mn-lt"/>
              </a:rPr>
              <a:t>Exception Handling</a:t>
            </a: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err="1" smtClean="0">
                <a:solidFill>
                  <a:schemeClr val="tx1"/>
                </a:solidFill>
                <a:latin typeface="+mn-lt"/>
              </a:rPr>
              <a:t>Benutzerverwaltung</a:t>
            </a:r>
            <a:endParaRPr lang="en-GB" sz="1000" dirty="0" smtClean="0">
              <a:solidFill>
                <a:schemeClr val="tx1"/>
              </a:solidFill>
              <a:latin typeface="+mn-lt"/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smtClean="0">
                <a:solidFill>
                  <a:schemeClr val="tx1"/>
                </a:solidFill>
                <a:latin typeface="+mn-lt"/>
              </a:rPr>
              <a:t>Security</a:t>
            </a: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smtClean="0">
                <a:solidFill>
                  <a:schemeClr val="tx1"/>
                </a:solidFill>
                <a:latin typeface="+mn-lt"/>
              </a:rPr>
              <a:t>Transactions</a:t>
            </a: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err="1" smtClean="0">
                <a:solidFill>
                  <a:schemeClr val="tx1"/>
                </a:solidFill>
                <a:latin typeface="+mn-lt"/>
              </a:rPr>
              <a:t>Javascript</a:t>
            </a:r>
            <a:endParaRPr lang="en-GB" sz="1000" dirty="0" smtClean="0">
              <a:solidFill>
                <a:schemeClr val="tx1"/>
              </a:solidFill>
              <a:latin typeface="+mn-lt"/>
            </a:endParaRPr>
          </a:p>
          <a:p>
            <a:pPr eaLnBrk="1" hangingPunct="1">
              <a:lnSpc>
                <a:spcPct val="100000"/>
              </a:lnSpc>
              <a:buClr>
                <a:schemeClr val="tx1"/>
              </a:buClr>
              <a:buFont typeface="Verdana" charset="0"/>
              <a:buChar char="»"/>
              <a:defRPr/>
            </a:pPr>
            <a:endParaRPr lang="en-GB" sz="400" dirty="0" smtClean="0">
              <a:solidFill>
                <a:schemeClr val="tx1"/>
              </a:solidFill>
              <a:latin typeface="+mn-lt"/>
            </a:endParaRPr>
          </a:p>
          <a:p>
            <a:pPr eaLnBrk="1" hangingPunct="1">
              <a:lnSpc>
                <a:spcPct val="100000"/>
              </a:lnSpc>
              <a:buClr>
                <a:schemeClr val="tx1"/>
              </a:buClr>
              <a:buFont typeface="Verdana" charset="0"/>
              <a:buChar char="»"/>
              <a:defRPr/>
            </a:pPr>
            <a:r>
              <a:rPr lang="en-GB" sz="1200" dirty="0" err="1" smtClean="0">
                <a:solidFill>
                  <a:schemeClr val="tx1"/>
                </a:solidFill>
                <a:latin typeface="+mn-lt"/>
              </a:rPr>
              <a:t>Qualitätsmanagement</a:t>
            </a:r>
            <a:endParaRPr lang="en-GB" sz="1200" dirty="0" smtClean="0">
              <a:solidFill>
                <a:schemeClr val="tx1"/>
              </a:solidFill>
              <a:latin typeface="+mn-lt"/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err="1" smtClean="0">
                <a:solidFill>
                  <a:schemeClr val="tx1"/>
                </a:solidFill>
              </a:rPr>
              <a:t>Massnahmen</a:t>
            </a:r>
            <a:endParaRPr lang="en-GB" sz="1000" dirty="0" smtClean="0">
              <a:solidFill>
                <a:schemeClr val="tx1"/>
              </a:solidFill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smtClean="0">
                <a:solidFill>
                  <a:schemeClr val="tx1"/>
                </a:solidFill>
              </a:rPr>
              <a:t>Testing</a:t>
            </a: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err="1" smtClean="0">
                <a:solidFill>
                  <a:schemeClr val="tx1"/>
                </a:solidFill>
              </a:rPr>
              <a:t>Metriken</a:t>
            </a:r>
            <a:endParaRPr lang="en-GB" sz="1000" dirty="0" smtClean="0">
              <a:solidFill>
                <a:schemeClr val="tx1"/>
              </a:solidFill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smtClean="0">
                <a:solidFill>
                  <a:schemeClr val="tx1"/>
                </a:solidFill>
              </a:rPr>
              <a:t>Usability Test</a:t>
            </a:r>
            <a:r>
              <a:rPr lang="en-GB" sz="800" dirty="0" smtClean="0">
                <a:solidFill>
                  <a:schemeClr val="tx1"/>
                </a:solidFill>
              </a:rPr>
              <a:t/>
            </a:r>
            <a:br>
              <a:rPr lang="en-GB" sz="800" dirty="0" smtClean="0">
                <a:solidFill>
                  <a:schemeClr val="tx1"/>
                </a:solidFill>
              </a:rPr>
            </a:br>
            <a:endParaRPr lang="en-GB" sz="400" dirty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  <a:buClr>
                <a:schemeClr val="tx1"/>
              </a:buClr>
              <a:buFont typeface="Verdana" charset="0"/>
              <a:buChar char="»"/>
              <a:defRPr/>
            </a:pPr>
            <a:r>
              <a:rPr lang="en-GB" sz="1200" dirty="0" err="1" smtClean="0">
                <a:solidFill>
                  <a:schemeClr val="tx1"/>
                </a:solidFill>
              </a:rPr>
              <a:t>Projektmanagement</a:t>
            </a:r>
            <a:endParaRPr lang="en-GB" sz="1200" dirty="0">
              <a:solidFill>
                <a:schemeClr val="tx1"/>
              </a:solidFill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err="1" smtClean="0">
                <a:solidFill>
                  <a:schemeClr val="tx1"/>
                </a:solidFill>
              </a:rPr>
              <a:t>Projektplan</a:t>
            </a:r>
            <a:endParaRPr lang="en-GB" sz="1000" dirty="0" smtClean="0">
              <a:solidFill>
                <a:schemeClr val="tx1"/>
              </a:solidFill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err="1" smtClean="0">
                <a:solidFill>
                  <a:schemeClr val="tx1"/>
                </a:solidFill>
              </a:rPr>
              <a:t>Risiken</a:t>
            </a:r>
            <a:endParaRPr lang="en-GB" sz="1000" dirty="0" smtClean="0">
              <a:solidFill>
                <a:schemeClr val="tx1"/>
              </a:solidFill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b="1" dirty="0" err="1" smtClean="0">
                <a:solidFill>
                  <a:srgbClr val="FF0000"/>
                </a:solidFill>
              </a:rPr>
              <a:t>Projekttools</a:t>
            </a:r>
            <a:endParaRPr lang="en-GB" sz="1000" b="1" dirty="0" smtClean="0">
              <a:solidFill>
                <a:srgbClr val="FF0000"/>
              </a:solidFill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err="1" smtClean="0">
                <a:solidFill>
                  <a:schemeClr val="tx1"/>
                </a:solidFill>
              </a:rPr>
              <a:t>Statistiken</a:t>
            </a:r>
            <a:r>
              <a:rPr lang="en-GB" sz="800" dirty="0" smtClean="0">
                <a:solidFill>
                  <a:schemeClr val="tx1"/>
                </a:solidFill>
              </a:rPr>
              <a:t/>
            </a:r>
            <a:br>
              <a:rPr lang="en-GB" sz="800" dirty="0" smtClean="0">
                <a:solidFill>
                  <a:schemeClr val="tx1"/>
                </a:solidFill>
              </a:rPr>
            </a:br>
            <a:endParaRPr lang="en-GB" sz="400" dirty="0" smtClean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  <a:buClr>
                <a:schemeClr val="tx1"/>
              </a:buClr>
              <a:buFont typeface="Verdana" charset="0"/>
              <a:buChar char="»"/>
              <a:defRPr/>
            </a:pPr>
            <a:r>
              <a:rPr lang="en-GB" sz="1200" dirty="0" err="1" smtClean="0">
                <a:solidFill>
                  <a:schemeClr val="tx1"/>
                </a:solidFill>
              </a:rPr>
              <a:t>Rückblick</a:t>
            </a:r>
            <a:endParaRPr lang="en-GB" sz="1200" dirty="0">
              <a:solidFill>
                <a:schemeClr val="tx1"/>
              </a:solidFill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smtClean="0">
                <a:solidFill>
                  <a:schemeClr val="tx1"/>
                </a:solidFill>
              </a:rPr>
              <a:t>Positives</a:t>
            </a:r>
            <a:endParaRPr lang="en-GB" sz="1000" dirty="0">
              <a:solidFill>
                <a:schemeClr val="tx1"/>
              </a:solidFill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smtClean="0">
                <a:solidFill>
                  <a:schemeClr val="tx1"/>
                </a:solidFill>
              </a:rPr>
              <a:t>Negatives</a:t>
            </a:r>
            <a:endParaRPr lang="en-GB" sz="1000" dirty="0" smtClean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87568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2051721" y="188641"/>
            <a:ext cx="6984776" cy="6409010"/>
          </a:xfrm>
          <a:prstGeom prst="rect">
            <a:avLst/>
          </a:prstGeom>
          <a:solidFill>
            <a:srgbClr val="FFFFFF">
              <a:alpha val="80000"/>
            </a:srgbClr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>
              <a:cs typeface="Lucida Sans Unicode" charset="0"/>
            </a:endParaRPr>
          </a:p>
        </p:txBody>
      </p:sp>
      <p:sp>
        <p:nvSpPr>
          <p:cNvPr id="14" name="Text Box 4"/>
          <p:cNvSpPr txBox="1">
            <a:spLocks noChangeArrowheads="1"/>
          </p:cNvSpPr>
          <p:nvPr/>
        </p:nvSpPr>
        <p:spPr bwMode="auto">
          <a:xfrm>
            <a:off x="2189817" y="352424"/>
            <a:ext cx="6769100" cy="371513"/>
          </a:xfrm>
          <a:prstGeom prst="rect">
            <a:avLst/>
          </a:prstGeom>
          <a:solidFill>
            <a:srgbClr val="FFFFFF">
              <a:alpha val="20000"/>
            </a:srgbClr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Lucida Sans Unicode" charset="0"/>
              </a:defRPr>
            </a:lvl1pPr>
            <a:lvl2pPr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2pPr>
            <a:lvl3pPr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3pPr>
            <a:lvl4pPr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4pPr>
            <a:lvl5pPr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5pPr>
            <a:lvl6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6pPr>
            <a:lvl7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7pPr>
            <a:lvl8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8pPr>
            <a:lvl9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9pPr>
          </a:lstStyle>
          <a:p>
            <a:pPr eaLnBrk="1" hangingPunct="1">
              <a:lnSpc>
                <a:spcPct val="100000"/>
              </a:lnSpc>
              <a:buClr>
                <a:srgbClr val="FFFFFF"/>
              </a:buClr>
              <a:defRPr/>
            </a:pPr>
            <a:r>
              <a:rPr lang="en-GB" b="1" dirty="0" err="1" smtClean="0"/>
              <a:t>Projektstatistik</a:t>
            </a:r>
            <a:r>
              <a:rPr lang="en-GB" b="1" dirty="0" smtClean="0"/>
              <a:t> – </a:t>
            </a:r>
            <a:r>
              <a:rPr lang="en-GB" b="1" dirty="0" err="1" smtClean="0"/>
              <a:t>Zeitaufwand</a:t>
            </a:r>
            <a:r>
              <a:rPr lang="en-GB" b="1" dirty="0" smtClean="0"/>
              <a:t> pro </a:t>
            </a:r>
            <a:r>
              <a:rPr lang="en-GB" b="1" dirty="0" err="1" smtClean="0"/>
              <a:t>Aktivität</a:t>
            </a:r>
            <a:endParaRPr lang="en-GB" b="1" dirty="0"/>
          </a:p>
        </p:txBody>
      </p:sp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7874" y="1117600"/>
            <a:ext cx="5937376" cy="41250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179388" y="1117600"/>
            <a:ext cx="1800324" cy="46502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Lucida Sans Unicode" charset="0"/>
              </a:defRPr>
            </a:lvl1pPr>
            <a:lvl2pPr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2pPr>
            <a:lvl3pPr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3pPr>
            <a:lvl4pPr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4pPr>
            <a:lvl5pPr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5pPr>
            <a:lvl6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6pPr>
            <a:lvl7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7pPr>
            <a:lvl8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8pPr>
            <a:lvl9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9pPr>
          </a:lstStyle>
          <a:p>
            <a:pPr eaLnBrk="1" hangingPunct="1">
              <a:lnSpc>
                <a:spcPct val="100000"/>
              </a:lnSpc>
              <a:buClr>
                <a:schemeClr val="tx1"/>
              </a:buClr>
              <a:buFont typeface="Verdana" charset="0"/>
              <a:buChar char="»"/>
              <a:defRPr/>
            </a:pPr>
            <a:r>
              <a:rPr lang="en-GB" sz="1200" b="1" dirty="0" smtClean="0">
                <a:solidFill>
                  <a:schemeClr val="tx1"/>
                </a:solidFill>
                <a:latin typeface="+mn-lt"/>
              </a:rPr>
              <a:t> </a:t>
            </a:r>
            <a:r>
              <a:rPr lang="en-GB" sz="1200" dirty="0" smtClean="0">
                <a:solidFill>
                  <a:schemeClr val="tx1"/>
                </a:solidFill>
                <a:latin typeface="+mn-lt"/>
              </a:rPr>
              <a:t>Was </a:t>
            </a:r>
            <a:r>
              <a:rPr lang="en-GB" sz="1200" dirty="0" err="1" smtClean="0">
                <a:solidFill>
                  <a:schemeClr val="tx1"/>
                </a:solidFill>
                <a:latin typeface="+mn-lt"/>
              </a:rPr>
              <a:t>ist</a:t>
            </a:r>
            <a:r>
              <a:rPr lang="en-GB" sz="1200" dirty="0" smtClean="0">
                <a:solidFill>
                  <a:schemeClr val="tx1"/>
                </a:solidFill>
                <a:latin typeface="+mn-lt"/>
              </a:rPr>
              <a:t> wt4u?</a:t>
            </a:r>
          </a:p>
          <a:p>
            <a:pPr eaLnBrk="1" hangingPunct="1">
              <a:lnSpc>
                <a:spcPct val="100000"/>
              </a:lnSpc>
              <a:buClr>
                <a:schemeClr val="tx1"/>
              </a:buClr>
              <a:buFont typeface="Verdana" charset="0"/>
              <a:buNone/>
              <a:defRPr/>
            </a:pPr>
            <a:endParaRPr lang="en-GB" sz="400" b="1" dirty="0" smtClean="0">
              <a:solidFill>
                <a:schemeClr val="tx1"/>
              </a:solidFill>
              <a:latin typeface="+mn-lt"/>
            </a:endParaRPr>
          </a:p>
          <a:p>
            <a:pPr eaLnBrk="1" hangingPunct="1">
              <a:lnSpc>
                <a:spcPct val="100000"/>
              </a:lnSpc>
              <a:buClr>
                <a:schemeClr val="tx1"/>
              </a:buClr>
              <a:buFont typeface="Verdana" charset="0"/>
              <a:buChar char="»"/>
              <a:defRPr/>
            </a:pPr>
            <a:r>
              <a:rPr lang="en-GB" sz="1200" dirty="0" smtClean="0">
                <a:solidFill>
                  <a:schemeClr val="tx1"/>
                </a:solidFill>
                <a:latin typeface="+mn-lt"/>
              </a:rPr>
              <a:t> Demo</a:t>
            </a:r>
          </a:p>
          <a:p>
            <a:pPr eaLnBrk="1" hangingPunct="1">
              <a:lnSpc>
                <a:spcPct val="100000"/>
              </a:lnSpc>
              <a:buClr>
                <a:schemeClr val="tx1"/>
              </a:buClr>
              <a:buFont typeface="Verdana" charset="0"/>
              <a:buNone/>
              <a:defRPr/>
            </a:pPr>
            <a:r>
              <a:rPr lang="en-GB" sz="400" dirty="0" smtClean="0">
                <a:solidFill>
                  <a:schemeClr val="tx1"/>
                </a:solidFill>
                <a:latin typeface="+mn-lt"/>
              </a:rPr>
              <a:t> </a:t>
            </a:r>
          </a:p>
          <a:p>
            <a:pPr eaLnBrk="1" hangingPunct="1">
              <a:lnSpc>
                <a:spcPct val="100000"/>
              </a:lnSpc>
              <a:buClr>
                <a:schemeClr val="tx1"/>
              </a:buClr>
              <a:buFont typeface="Verdana" charset="0"/>
              <a:buChar char="»"/>
              <a:defRPr/>
            </a:pPr>
            <a:r>
              <a:rPr lang="en-GB" sz="1200" dirty="0" smtClean="0">
                <a:solidFill>
                  <a:schemeClr val="tx1"/>
                </a:solidFill>
                <a:latin typeface="+mn-lt"/>
              </a:rPr>
              <a:t> </a:t>
            </a:r>
            <a:r>
              <a:rPr lang="en-GB" sz="1200" dirty="0" err="1" smtClean="0">
                <a:solidFill>
                  <a:schemeClr val="tx1"/>
                </a:solidFill>
                <a:latin typeface="+mn-lt"/>
              </a:rPr>
              <a:t>Architektur</a:t>
            </a:r>
            <a:endParaRPr lang="en-GB" sz="1200" dirty="0" smtClean="0">
              <a:solidFill>
                <a:schemeClr val="tx1"/>
              </a:solidFill>
              <a:latin typeface="+mn-lt"/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err="1" smtClean="0">
                <a:solidFill>
                  <a:schemeClr val="tx1"/>
                </a:solidFill>
                <a:latin typeface="+mn-lt"/>
              </a:rPr>
              <a:t>Systemübersicht</a:t>
            </a:r>
            <a:endParaRPr lang="en-GB" sz="1000" dirty="0" smtClean="0">
              <a:solidFill>
                <a:schemeClr val="tx1"/>
              </a:solidFill>
              <a:latin typeface="+mn-lt"/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err="1" smtClean="0">
                <a:solidFill>
                  <a:schemeClr val="tx1"/>
                </a:solidFill>
                <a:latin typeface="+mn-lt"/>
              </a:rPr>
              <a:t>Technologien</a:t>
            </a:r>
            <a:endParaRPr lang="en-GB" sz="1000" dirty="0" smtClean="0">
              <a:solidFill>
                <a:schemeClr val="tx1"/>
              </a:solidFill>
              <a:latin typeface="+mn-lt"/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smtClean="0">
                <a:solidFill>
                  <a:schemeClr val="tx1"/>
                </a:solidFill>
                <a:latin typeface="+mn-lt"/>
              </a:rPr>
              <a:t>Server</a:t>
            </a: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smtClean="0">
                <a:solidFill>
                  <a:schemeClr val="tx1"/>
                </a:solidFill>
                <a:latin typeface="+mn-lt"/>
              </a:rPr>
              <a:t>UML-</a:t>
            </a:r>
            <a:r>
              <a:rPr lang="en-GB" sz="1000" dirty="0" err="1" smtClean="0">
                <a:solidFill>
                  <a:schemeClr val="tx1"/>
                </a:solidFill>
                <a:latin typeface="+mn-lt"/>
              </a:rPr>
              <a:t>Diagramme</a:t>
            </a:r>
            <a:endParaRPr lang="en-GB" sz="1000" dirty="0" smtClean="0">
              <a:solidFill>
                <a:schemeClr val="tx1"/>
              </a:solidFill>
              <a:latin typeface="+mn-lt"/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smtClean="0">
                <a:solidFill>
                  <a:schemeClr val="tx1"/>
                </a:solidFill>
                <a:latin typeface="+mn-lt"/>
              </a:rPr>
              <a:t>Implementation MVC</a:t>
            </a: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err="1" smtClean="0">
                <a:solidFill>
                  <a:schemeClr val="tx1"/>
                </a:solidFill>
                <a:latin typeface="+mn-lt"/>
              </a:rPr>
              <a:t>BusinessLogic</a:t>
            </a:r>
            <a:endParaRPr lang="en-GB" sz="1000" dirty="0" smtClean="0">
              <a:solidFill>
                <a:schemeClr val="tx1"/>
              </a:solidFill>
              <a:latin typeface="+mn-lt"/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smtClean="0">
                <a:solidFill>
                  <a:schemeClr val="tx1"/>
                </a:solidFill>
                <a:latin typeface="+mn-lt"/>
              </a:rPr>
              <a:t>GET-Request</a:t>
            </a: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smtClean="0">
                <a:solidFill>
                  <a:schemeClr val="tx1"/>
                </a:solidFill>
                <a:latin typeface="+mn-lt"/>
              </a:rPr>
              <a:t>Exception Handling</a:t>
            </a: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err="1" smtClean="0">
                <a:solidFill>
                  <a:schemeClr val="tx1"/>
                </a:solidFill>
                <a:latin typeface="+mn-lt"/>
              </a:rPr>
              <a:t>Benutzerverwaltung</a:t>
            </a:r>
            <a:endParaRPr lang="en-GB" sz="1000" dirty="0" smtClean="0">
              <a:solidFill>
                <a:schemeClr val="tx1"/>
              </a:solidFill>
              <a:latin typeface="+mn-lt"/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smtClean="0">
                <a:solidFill>
                  <a:schemeClr val="tx1"/>
                </a:solidFill>
                <a:latin typeface="+mn-lt"/>
              </a:rPr>
              <a:t>Security</a:t>
            </a: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smtClean="0">
                <a:solidFill>
                  <a:schemeClr val="tx1"/>
                </a:solidFill>
                <a:latin typeface="+mn-lt"/>
              </a:rPr>
              <a:t>Transactions</a:t>
            </a: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err="1" smtClean="0">
                <a:solidFill>
                  <a:schemeClr val="tx1"/>
                </a:solidFill>
                <a:latin typeface="+mn-lt"/>
              </a:rPr>
              <a:t>Javascript</a:t>
            </a:r>
            <a:endParaRPr lang="en-GB" sz="1000" dirty="0" smtClean="0">
              <a:solidFill>
                <a:schemeClr val="tx1"/>
              </a:solidFill>
              <a:latin typeface="+mn-lt"/>
            </a:endParaRPr>
          </a:p>
          <a:p>
            <a:pPr eaLnBrk="1" hangingPunct="1">
              <a:lnSpc>
                <a:spcPct val="100000"/>
              </a:lnSpc>
              <a:buClr>
                <a:schemeClr val="tx1"/>
              </a:buClr>
              <a:buFont typeface="Verdana" charset="0"/>
              <a:buChar char="»"/>
              <a:defRPr/>
            </a:pPr>
            <a:endParaRPr lang="en-GB" sz="400" dirty="0" smtClean="0">
              <a:solidFill>
                <a:schemeClr val="tx1"/>
              </a:solidFill>
              <a:latin typeface="+mn-lt"/>
            </a:endParaRPr>
          </a:p>
          <a:p>
            <a:pPr eaLnBrk="1" hangingPunct="1">
              <a:lnSpc>
                <a:spcPct val="100000"/>
              </a:lnSpc>
              <a:buClr>
                <a:schemeClr val="tx1"/>
              </a:buClr>
              <a:buFont typeface="Verdana" charset="0"/>
              <a:buChar char="»"/>
              <a:defRPr/>
            </a:pPr>
            <a:r>
              <a:rPr lang="en-GB" sz="1200" dirty="0" err="1" smtClean="0">
                <a:solidFill>
                  <a:schemeClr val="tx1"/>
                </a:solidFill>
                <a:latin typeface="+mn-lt"/>
              </a:rPr>
              <a:t>Qualitätsmanagement</a:t>
            </a:r>
            <a:endParaRPr lang="en-GB" sz="1200" dirty="0" smtClean="0">
              <a:solidFill>
                <a:schemeClr val="tx1"/>
              </a:solidFill>
              <a:latin typeface="+mn-lt"/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err="1" smtClean="0">
                <a:solidFill>
                  <a:schemeClr val="tx1"/>
                </a:solidFill>
              </a:rPr>
              <a:t>Massnahmen</a:t>
            </a:r>
            <a:endParaRPr lang="en-GB" sz="1000" dirty="0" smtClean="0">
              <a:solidFill>
                <a:schemeClr val="tx1"/>
              </a:solidFill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smtClean="0">
                <a:solidFill>
                  <a:schemeClr val="tx1"/>
                </a:solidFill>
              </a:rPr>
              <a:t>Testing</a:t>
            </a: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err="1" smtClean="0">
                <a:solidFill>
                  <a:schemeClr val="tx1"/>
                </a:solidFill>
              </a:rPr>
              <a:t>Metriken</a:t>
            </a:r>
            <a:endParaRPr lang="en-GB" sz="1000" dirty="0" smtClean="0">
              <a:solidFill>
                <a:schemeClr val="tx1"/>
              </a:solidFill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smtClean="0">
                <a:solidFill>
                  <a:schemeClr val="tx1"/>
                </a:solidFill>
              </a:rPr>
              <a:t>Usability Test</a:t>
            </a:r>
            <a:r>
              <a:rPr lang="en-GB" sz="800" dirty="0" smtClean="0">
                <a:solidFill>
                  <a:schemeClr val="tx1"/>
                </a:solidFill>
              </a:rPr>
              <a:t/>
            </a:r>
            <a:br>
              <a:rPr lang="en-GB" sz="800" dirty="0" smtClean="0">
                <a:solidFill>
                  <a:schemeClr val="tx1"/>
                </a:solidFill>
              </a:rPr>
            </a:br>
            <a:endParaRPr lang="en-GB" sz="400" dirty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  <a:buClr>
                <a:schemeClr val="tx1"/>
              </a:buClr>
              <a:buFont typeface="Verdana" charset="0"/>
              <a:buChar char="»"/>
              <a:defRPr/>
            </a:pPr>
            <a:r>
              <a:rPr lang="en-GB" sz="1200" dirty="0" err="1" smtClean="0">
                <a:solidFill>
                  <a:schemeClr val="tx1"/>
                </a:solidFill>
              </a:rPr>
              <a:t>Projektmanagement</a:t>
            </a:r>
            <a:endParaRPr lang="en-GB" sz="1200" dirty="0">
              <a:solidFill>
                <a:schemeClr val="tx1"/>
              </a:solidFill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err="1" smtClean="0">
                <a:solidFill>
                  <a:schemeClr val="tx1"/>
                </a:solidFill>
              </a:rPr>
              <a:t>Projektplan</a:t>
            </a:r>
            <a:endParaRPr lang="en-GB" sz="1000" dirty="0" smtClean="0">
              <a:solidFill>
                <a:schemeClr val="tx1"/>
              </a:solidFill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err="1" smtClean="0">
                <a:solidFill>
                  <a:schemeClr val="tx1"/>
                </a:solidFill>
              </a:rPr>
              <a:t>Risiken</a:t>
            </a:r>
            <a:endParaRPr lang="en-GB" sz="1000" dirty="0" smtClean="0">
              <a:solidFill>
                <a:schemeClr val="tx1"/>
              </a:solidFill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err="1" smtClean="0">
                <a:solidFill>
                  <a:schemeClr val="tx1"/>
                </a:solidFill>
              </a:rPr>
              <a:t>Projekttools</a:t>
            </a:r>
            <a:endParaRPr lang="en-GB" sz="1000" dirty="0" smtClean="0">
              <a:solidFill>
                <a:schemeClr val="tx1"/>
              </a:solidFill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b="1" dirty="0" err="1" smtClean="0">
                <a:solidFill>
                  <a:srgbClr val="FF0000"/>
                </a:solidFill>
              </a:rPr>
              <a:t>Statistiken</a:t>
            </a:r>
            <a:r>
              <a:rPr lang="en-GB" sz="800" dirty="0" smtClean="0">
                <a:solidFill>
                  <a:schemeClr val="tx1"/>
                </a:solidFill>
              </a:rPr>
              <a:t/>
            </a:r>
            <a:br>
              <a:rPr lang="en-GB" sz="800" dirty="0" smtClean="0">
                <a:solidFill>
                  <a:schemeClr val="tx1"/>
                </a:solidFill>
              </a:rPr>
            </a:br>
            <a:endParaRPr lang="en-GB" sz="400" dirty="0" smtClean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  <a:buClr>
                <a:schemeClr val="tx1"/>
              </a:buClr>
              <a:buFont typeface="Verdana" charset="0"/>
              <a:buChar char="»"/>
              <a:defRPr/>
            </a:pPr>
            <a:r>
              <a:rPr lang="en-GB" sz="1200" dirty="0" err="1" smtClean="0">
                <a:solidFill>
                  <a:schemeClr val="tx1"/>
                </a:solidFill>
              </a:rPr>
              <a:t>Rückblick</a:t>
            </a:r>
            <a:endParaRPr lang="en-GB" sz="1200" dirty="0">
              <a:solidFill>
                <a:schemeClr val="tx1"/>
              </a:solidFill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smtClean="0">
                <a:solidFill>
                  <a:schemeClr val="tx1"/>
                </a:solidFill>
              </a:rPr>
              <a:t>Positives</a:t>
            </a:r>
            <a:endParaRPr lang="en-GB" sz="1000" dirty="0">
              <a:solidFill>
                <a:schemeClr val="tx1"/>
              </a:solidFill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smtClean="0">
                <a:solidFill>
                  <a:schemeClr val="tx1"/>
                </a:solidFill>
              </a:rPr>
              <a:t>Negatives</a:t>
            </a:r>
            <a:endParaRPr lang="en-GB" sz="1000" dirty="0" smtClean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4884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2051721" y="188641"/>
            <a:ext cx="6984776" cy="6409010"/>
          </a:xfrm>
          <a:prstGeom prst="rect">
            <a:avLst/>
          </a:prstGeom>
          <a:solidFill>
            <a:srgbClr val="FFFFFF">
              <a:alpha val="80000"/>
            </a:srgbClr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>
              <a:cs typeface="Lucida Sans Unicode" charset="0"/>
            </a:endParaRPr>
          </a:p>
        </p:txBody>
      </p:sp>
      <p:sp>
        <p:nvSpPr>
          <p:cNvPr id="14" name="Text Box 4"/>
          <p:cNvSpPr txBox="1">
            <a:spLocks noChangeArrowheads="1"/>
          </p:cNvSpPr>
          <p:nvPr/>
        </p:nvSpPr>
        <p:spPr bwMode="auto">
          <a:xfrm>
            <a:off x="2189817" y="352424"/>
            <a:ext cx="6769100" cy="371513"/>
          </a:xfrm>
          <a:prstGeom prst="rect">
            <a:avLst/>
          </a:prstGeom>
          <a:solidFill>
            <a:srgbClr val="FFFFFF">
              <a:alpha val="20000"/>
            </a:srgbClr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Lucida Sans Unicode" charset="0"/>
              </a:defRPr>
            </a:lvl1pPr>
            <a:lvl2pPr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2pPr>
            <a:lvl3pPr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3pPr>
            <a:lvl4pPr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4pPr>
            <a:lvl5pPr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5pPr>
            <a:lvl6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6pPr>
            <a:lvl7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7pPr>
            <a:lvl8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8pPr>
            <a:lvl9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9pPr>
          </a:lstStyle>
          <a:p>
            <a:pPr eaLnBrk="1" hangingPunct="1">
              <a:lnSpc>
                <a:spcPct val="100000"/>
              </a:lnSpc>
              <a:buClr>
                <a:srgbClr val="FFFFFF"/>
              </a:buClr>
              <a:defRPr/>
            </a:pPr>
            <a:r>
              <a:rPr lang="en-GB" b="1" dirty="0" err="1" smtClean="0"/>
              <a:t>Projektstatistik</a:t>
            </a:r>
            <a:r>
              <a:rPr lang="en-GB" b="1" dirty="0" smtClean="0"/>
              <a:t> – </a:t>
            </a:r>
            <a:r>
              <a:rPr lang="en-GB" b="1" dirty="0" err="1" smtClean="0"/>
              <a:t>Zeitaufwand</a:t>
            </a:r>
            <a:r>
              <a:rPr lang="en-GB" b="1" dirty="0" smtClean="0"/>
              <a:t> pro </a:t>
            </a:r>
            <a:r>
              <a:rPr lang="en-GB" b="1" dirty="0" err="1" smtClean="0"/>
              <a:t>Aktivität</a:t>
            </a:r>
            <a:r>
              <a:rPr lang="en-GB" b="1" dirty="0" smtClean="0"/>
              <a:t> </a:t>
            </a:r>
            <a:r>
              <a:rPr lang="en-GB" b="1" dirty="0" err="1" smtClean="0"/>
              <a:t>Soll</a:t>
            </a:r>
            <a:r>
              <a:rPr lang="en-GB" b="1" dirty="0" smtClean="0"/>
              <a:t>/</a:t>
            </a:r>
            <a:r>
              <a:rPr lang="en-GB" b="1" dirty="0" err="1" smtClean="0"/>
              <a:t>Ist</a:t>
            </a:r>
            <a:endParaRPr lang="en-GB" b="1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905" y="1556792"/>
            <a:ext cx="6280408" cy="3487602"/>
          </a:xfrm>
          <a:prstGeom prst="roundRect">
            <a:avLst>
              <a:gd name="adj" fmla="val 4443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179388" y="1117600"/>
            <a:ext cx="1800324" cy="46502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Lucida Sans Unicode" charset="0"/>
              </a:defRPr>
            </a:lvl1pPr>
            <a:lvl2pPr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2pPr>
            <a:lvl3pPr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3pPr>
            <a:lvl4pPr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4pPr>
            <a:lvl5pPr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5pPr>
            <a:lvl6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6pPr>
            <a:lvl7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7pPr>
            <a:lvl8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8pPr>
            <a:lvl9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9pPr>
          </a:lstStyle>
          <a:p>
            <a:pPr eaLnBrk="1" hangingPunct="1">
              <a:lnSpc>
                <a:spcPct val="100000"/>
              </a:lnSpc>
              <a:buClr>
                <a:schemeClr val="tx1"/>
              </a:buClr>
              <a:buFont typeface="Verdana" charset="0"/>
              <a:buChar char="»"/>
              <a:defRPr/>
            </a:pPr>
            <a:r>
              <a:rPr lang="en-GB" sz="1200" b="1" dirty="0" smtClean="0">
                <a:solidFill>
                  <a:schemeClr val="tx1"/>
                </a:solidFill>
                <a:latin typeface="+mn-lt"/>
              </a:rPr>
              <a:t> </a:t>
            </a:r>
            <a:r>
              <a:rPr lang="en-GB" sz="1200" dirty="0" smtClean="0">
                <a:solidFill>
                  <a:schemeClr val="tx1"/>
                </a:solidFill>
                <a:latin typeface="+mn-lt"/>
              </a:rPr>
              <a:t>Was </a:t>
            </a:r>
            <a:r>
              <a:rPr lang="en-GB" sz="1200" dirty="0" err="1" smtClean="0">
                <a:solidFill>
                  <a:schemeClr val="tx1"/>
                </a:solidFill>
                <a:latin typeface="+mn-lt"/>
              </a:rPr>
              <a:t>ist</a:t>
            </a:r>
            <a:r>
              <a:rPr lang="en-GB" sz="1200" dirty="0" smtClean="0">
                <a:solidFill>
                  <a:schemeClr val="tx1"/>
                </a:solidFill>
                <a:latin typeface="+mn-lt"/>
              </a:rPr>
              <a:t> wt4u?</a:t>
            </a:r>
          </a:p>
          <a:p>
            <a:pPr eaLnBrk="1" hangingPunct="1">
              <a:lnSpc>
                <a:spcPct val="100000"/>
              </a:lnSpc>
              <a:buClr>
                <a:schemeClr val="tx1"/>
              </a:buClr>
              <a:buFont typeface="Verdana" charset="0"/>
              <a:buNone/>
              <a:defRPr/>
            </a:pPr>
            <a:endParaRPr lang="en-GB" sz="400" b="1" dirty="0" smtClean="0">
              <a:solidFill>
                <a:schemeClr val="tx1"/>
              </a:solidFill>
              <a:latin typeface="+mn-lt"/>
            </a:endParaRPr>
          </a:p>
          <a:p>
            <a:pPr eaLnBrk="1" hangingPunct="1">
              <a:lnSpc>
                <a:spcPct val="100000"/>
              </a:lnSpc>
              <a:buClr>
                <a:schemeClr val="tx1"/>
              </a:buClr>
              <a:buFont typeface="Verdana" charset="0"/>
              <a:buChar char="»"/>
              <a:defRPr/>
            </a:pPr>
            <a:r>
              <a:rPr lang="en-GB" sz="1200" dirty="0" smtClean="0">
                <a:solidFill>
                  <a:schemeClr val="tx1"/>
                </a:solidFill>
                <a:latin typeface="+mn-lt"/>
              </a:rPr>
              <a:t> Demo</a:t>
            </a:r>
          </a:p>
          <a:p>
            <a:pPr eaLnBrk="1" hangingPunct="1">
              <a:lnSpc>
                <a:spcPct val="100000"/>
              </a:lnSpc>
              <a:buClr>
                <a:schemeClr val="tx1"/>
              </a:buClr>
              <a:buFont typeface="Verdana" charset="0"/>
              <a:buNone/>
              <a:defRPr/>
            </a:pPr>
            <a:r>
              <a:rPr lang="en-GB" sz="400" dirty="0" smtClean="0">
                <a:solidFill>
                  <a:schemeClr val="tx1"/>
                </a:solidFill>
                <a:latin typeface="+mn-lt"/>
              </a:rPr>
              <a:t> </a:t>
            </a:r>
          </a:p>
          <a:p>
            <a:pPr eaLnBrk="1" hangingPunct="1">
              <a:lnSpc>
                <a:spcPct val="100000"/>
              </a:lnSpc>
              <a:buClr>
                <a:schemeClr val="tx1"/>
              </a:buClr>
              <a:buFont typeface="Verdana" charset="0"/>
              <a:buChar char="»"/>
              <a:defRPr/>
            </a:pPr>
            <a:r>
              <a:rPr lang="en-GB" sz="1200" dirty="0" smtClean="0">
                <a:solidFill>
                  <a:schemeClr val="tx1"/>
                </a:solidFill>
                <a:latin typeface="+mn-lt"/>
              </a:rPr>
              <a:t> </a:t>
            </a:r>
            <a:r>
              <a:rPr lang="en-GB" sz="1200" dirty="0" err="1" smtClean="0">
                <a:solidFill>
                  <a:schemeClr val="tx1"/>
                </a:solidFill>
                <a:latin typeface="+mn-lt"/>
              </a:rPr>
              <a:t>Architektur</a:t>
            </a:r>
            <a:endParaRPr lang="en-GB" sz="1200" dirty="0" smtClean="0">
              <a:solidFill>
                <a:schemeClr val="tx1"/>
              </a:solidFill>
              <a:latin typeface="+mn-lt"/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err="1" smtClean="0">
                <a:solidFill>
                  <a:schemeClr val="tx1"/>
                </a:solidFill>
                <a:latin typeface="+mn-lt"/>
              </a:rPr>
              <a:t>Systemübersicht</a:t>
            </a:r>
            <a:endParaRPr lang="en-GB" sz="1000" dirty="0" smtClean="0">
              <a:solidFill>
                <a:schemeClr val="tx1"/>
              </a:solidFill>
              <a:latin typeface="+mn-lt"/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err="1" smtClean="0">
                <a:solidFill>
                  <a:schemeClr val="tx1"/>
                </a:solidFill>
                <a:latin typeface="+mn-lt"/>
              </a:rPr>
              <a:t>Technologien</a:t>
            </a:r>
            <a:endParaRPr lang="en-GB" sz="1000" dirty="0" smtClean="0">
              <a:solidFill>
                <a:schemeClr val="tx1"/>
              </a:solidFill>
              <a:latin typeface="+mn-lt"/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smtClean="0">
                <a:solidFill>
                  <a:schemeClr val="tx1"/>
                </a:solidFill>
                <a:latin typeface="+mn-lt"/>
              </a:rPr>
              <a:t>Server</a:t>
            </a: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smtClean="0">
                <a:solidFill>
                  <a:schemeClr val="tx1"/>
                </a:solidFill>
                <a:latin typeface="+mn-lt"/>
              </a:rPr>
              <a:t>UML-</a:t>
            </a:r>
            <a:r>
              <a:rPr lang="en-GB" sz="1000" dirty="0" err="1" smtClean="0">
                <a:solidFill>
                  <a:schemeClr val="tx1"/>
                </a:solidFill>
                <a:latin typeface="+mn-lt"/>
              </a:rPr>
              <a:t>Diagramme</a:t>
            </a:r>
            <a:endParaRPr lang="en-GB" sz="1000" dirty="0" smtClean="0">
              <a:solidFill>
                <a:schemeClr val="tx1"/>
              </a:solidFill>
              <a:latin typeface="+mn-lt"/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smtClean="0">
                <a:solidFill>
                  <a:schemeClr val="tx1"/>
                </a:solidFill>
                <a:latin typeface="+mn-lt"/>
              </a:rPr>
              <a:t>Implementation MVC</a:t>
            </a: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err="1" smtClean="0">
                <a:solidFill>
                  <a:schemeClr val="tx1"/>
                </a:solidFill>
                <a:latin typeface="+mn-lt"/>
              </a:rPr>
              <a:t>BusinessLogic</a:t>
            </a:r>
            <a:endParaRPr lang="en-GB" sz="1000" dirty="0" smtClean="0">
              <a:solidFill>
                <a:schemeClr val="tx1"/>
              </a:solidFill>
              <a:latin typeface="+mn-lt"/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smtClean="0">
                <a:solidFill>
                  <a:schemeClr val="tx1"/>
                </a:solidFill>
                <a:latin typeface="+mn-lt"/>
              </a:rPr>
              <a:t>GET-Request</a:t>
            </a: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smtClean="0">
                <a:solidFill>
                  <a:schemeClr val="tx1"/>
                </a:solidFill>
                <a:latin typeface="+mn-lt"/>
              </a:rPr>
              <a:t>Exception Handling</a:t>
            </a: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err="1" smtClean="0">
                <a:solidFill>
                  <a:schemeClr val="tx1"/>
                </a:solidFill>
                <a:latin typeface="+mn-lt"/>
              </a:rPr>
              <a:t>Benutzerverwaltung</a:t>
            </a:r>
            <a:endParaRPr lang="en-GB" sz="1000" dirty="0" smtClean="0">
              <a:solidFill>
                <a:schemeClr val="tx1"/>
              </a:solidFill>
              <a:latin typeface="+mn-lt"/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smtClean="0">
                <a:solidFill>
                  <a:schemeClr val="tx1"/>
                </a:solidFill>
                <a:latin typeface="+mn-lt"/>
              </a:rPr>
              <a:t>Security</a:t>
            </a: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smtClean="0">
                <a:solidFill>
                  <a:schemeClr val="tx1"/>
                </a:solidFill>
                <a:latin typeface="+mn-lt"/>
              </a:rPr>
              <a:t>Transactions</a:t>
            </a: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err="1" smtClean="0">
                <a:solidFill>
                  <a:schemeClr val="tx1"/>
                </a:solidFill>
                <a:latin typeface="+mn-lt"/>
              </a:rPr>
              <a:t>Javascript</a:t>
            </a:r>
            <a:endParaRPr lang="en-GB" sz="1000" dirty="0" smtClean="0">
              <a:solidFill>
                <a:schemeClr val="tx1"/>
              </a:solidFill>
              <a:latin typeface="+mn-lt"/>
            </a:endParaRPr>
          </a:p>
          <a:p>
            <a:pPr eaLnBrk="1" hangingPunct="1">
              <a:lnSpc>
                <a:spcPct val="100000"/>
              </a:lnSpc>
              <a:buClr>
                <a:schemeClr val="tx1"/>
              </a:buClr>
              <a:buFont typeface="Verdana" charset="0"/>
              <a:buChar char="»"/>
              <a:defRPr/>
            </a:pPr>
            <a:endParaRPr lang="en-GB" sz="400" dirty="0" smtClean="0">
              <a:solidFill>
                <a:schemeClr val="tx1"/>
              </a:solidFill>
              <a:latin typeface="+mn-lt"/>
            </a:endParaRPr>
          </a:p>
          <a:p>
            <a:pPr eaLnBrk="1" hangingPunct="1">
              <a:lnSpc>
                <a:spcPct val="100000"/>
              </a:lnSpc>
              <a:buClr>
                <a:schemeClr val="tx1"/>
              </a:buClr>
              <a:buFont typeface="Verdana" charset="0"/>
              <a:buChar char="»"/>
              <a:defRPr/>
            </a:pPr>
            <a:r>
              <a:rPr lang="en-GB" sz="1200" dirty="0" err="1" smtClean="0">
                <a:solidFill>
                  <a:schemeClr val="tx1"/>
                </a:solidFill>
                <a:latin typeface="+mn-lt"/>
              </a:rPr>
              <a:t>Qualitätsmanagement</a:t>
            </a:r>
            <a:endParaRPr lang="en-GB" sz="1200" dirty="0" smtClean="0">
              <a:solidFill>
                <a:schemeClr val="tx1"/>
              </a:solidFill>
              <a:latin typeface="+mn-lt"/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err="1" smtClean="0">
                <a:solidFill>
                  <a:schemeClr val="tx1"/>
                </a:solidFill>
              </a:rPr>
              <a:t>Massnahmen</a:t>
            </a:r>
            <a:endParaRPr lang="en-GB" sz="1000" dirty="0" smtClean="0">
              <a:solidFill>
                <a:schemeClr val="tx1"/>
              </a:solidFill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smtClean="0">
                <a:solidFill>
                  <a:schemeClr val="tx1"/>
                </a:solidFill>
              </a:rPr>
              <a:t>Testing</a:t>
            </a: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err="1" smtClean="0">
                <a:solidFill>
                  <a:schemeClr val="tx1"/>
                </a:solidFill>
              </a:rPr>
              <a:t>Metriken</a:t>
            </a:r>
            <a:endParaRPr lang="en-GB" sz="1000" dirty="0" smtClean="0">
              <a:solidFill>
                <a:schemeClr val="tx1"/>
              </a:solidFill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smtClean="0">
                <a:solidFill>
                  <a:schemeClr val="tx1"/>
                </a:solidFill>
              </a:rPr>
              <a:t>Usability Test</a:t>
            </a:r>
            <a:r>
              <a:rPr lang="en-GB" sz="800" dirty="0" smtClean="0">
                <a:solidFill>
                  <a:schemeClr val="tx1"/>
                </a:solidFill>
              </a:rPr>
              <a:t/>
            </a:r>
            <a:br>
              <a:rPr lang="en-GB" sz="800" dirty="0" smtClean="0">
                <a:solidFill>
                  <a:schemeClr val="tx1"/>
                </a:solidFill>
              </a:rPr>
            </a:br>
            <a:endParaRPr lang="en-GB" sz="400" dirty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  <a:buClr>
                <a:schemeClr val="tx1"/>
              </a:buClr>
              <a:buFont typeface="Verdana" charset="0"/>
              <a:buChar char="»"/>
              <a:defRPr/>
            </a:pPr>
            <a:r>
              <a:rPr lang="en-GB" sz="1200" dirty="0" err="1" smtClean="0">
                <a:solidFill>
                  <a:schemeClr val="tx1"/>
                </a:solidFill>
              </a:rPr>
              <a:t>Projektmanagement</a:t>
            </a:r>
            <a:endParaRPr lang="en-GB" sz="1200" dirty="0">
              <a:solidFill>
                <a:schemeClr val="tx1"/>
              </a:solidFill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err="1" smtClean="0">
                <a:solidFill>
                  <a:schemeClr val="tx1"/>
                </a:solidFill>
              </a:rPr>
              <a:t>Projektplan</a:t>
            </a:r>
            <a:endParaRPr lang="en-GB" sz="1000" dirty="0" smtClean="0">
              <a:solidFill>
                <a:schemeClr val="tx1"/>
              </a:solidFill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err="1" smtClean="0">
                <a:solidFill>
                  <a:schemeClr val="tx1"/>
                </a:solidFill>
              </a:rPr>
              <a:t>Risiken</a:t>
            </a:r>
            <a:endParaRPr lang="en-GB" sz="1000" dirty="0" smtClean="0">
              <a:solidFill>
                <a:schemeClr val="tx1"/>
              </a:solidFill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err="1" smtClean="0">
                <a:solidFill>
                  <a:schemeClr val="tx1"/>
                </a:solidFill>
              </a:rPr>
              <a:t>Projekttools</a:t>
            </a:r>
            <a:endParaRPr lang="en-GB" sz="1000" dirty="0" smtClean="0">
              <a:solidFill>
                <a:schemeClr val="tx1"/>
              </a:solidFill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b="1" dirty="0" err="1" smtClean="0">
                <a:solidFill>
                  <a:srgbClr val="FF0000"/>
                </a:solidFill>
              </a:rPr>
              <a:t>Statistiken</a:t>
            </a:r>
            <a:r>
              <a:rPr lang="en-GB" sz="800" dirty="0" smtClean="0">
                <a:solidFill>
                  <a:schemeClr val="tx1"/>
                </a:solidFill>
              </a:rPr>
              <a:t/>
            </a:r>
            <a:br>
              <a:rPr lang="en-GB" sz="800" dirty="0" smtClean="0">
                <a:solidFill>
                  <a:schemeClr val="tx1"/>
                </a:solidFill>
              </a:rPr>
            </a:br>
            <a:endParaRPr lang="en-GB" sz="400" dirty="0" smtClean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  <a:buClr>
                <a:schemeClr val="tx1"/>
              </a:buClr>
              <a:buFont typeface="Verdana" charset="0"/>
              <a:buChar char="»"/>
              <a:defRPr/>
            </a:pPr>
            <a:r>
              <a:rPr lang="en-GB" sz="1200" dirty="0" err="1" smtClean="0">
                <a:solidFill>
                  <a:schemeClr val="tx1"/>
                </a:solidFill>
              </a:rPr>
              <a:t>Rückblick</a:t>
            </a:r>
            <a:endParaRPr lang="en-GB" sz="1200" dirty="0">
              <a:solidFill>
                <a:schemeClr val="tx1"/>
              </a:solidFill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smtClean="0">
                <a:solidFill>
                  <a:schemeClr val="tx1"/>
                </a:solidFill>
              </a:rPr>
              <a:t>Positives</a:t>
            </a:r>
            <a:endParaRPr lang="en-GB" sz="1000" dirty="0">
              <a:solidFill>
                <a:schemeClr val="tx1"/>
              </a:solidFill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smtClean="0">
                <a:solidFill>
                  <a:schemeClr val="tx1"/>
                </a:solidFill>
              </a:rPr>
              <a:t>Negatives</a:t>
            </a:r>
            <a:endParaRPr lang="en-GB" sz="1000" dirty="0" smtClean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92163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2051721" y="188641"/>
            <a:ext cx="6984776" cy="6409010"/>
          </a:xfrm>
          <a:prstGeom prst="rect">
            <a:avLst/>
          </a:prstGeom>
          <a:solidFill>
            <a:srgbClr val="FFFFFF">
              <a:alpha val="80000"/>
            </a:srgbClr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>
              <a:cs typeface="Lucida Sans Unicode" charset="0"/>
            </a:endParaRPr>
          </a:p>
        </p:txBody>
      </p:sp>
      <p:sp>
        <p:nvSpPr>
          <p:cNvPr id="14" name="Text Box 4"/>
          <p:cNvSpPr txBox="1">
            <a:spLocks noChangeArrowheads="1"/>
          </p:cNvSpPr>
          <p:nvPr/>
        </p:nvSpPr>
        <p:spPr bwMode="auto">
          <a:xfrm>
            <a:off x="2189817" y="352424"/>
            <a:ext cx="6769100" cy="371513"/>
          </a:xfrm>
          <a:prstGeom prst="rect">
            <a:avLst/>
          </a:prstGeom>
          <a:solidFill>
            <a:srgbClr val="FFFFFF">
              <a:alpha val="20000"/>
            </a:srgbClr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Lucida Sans Unicode" charset="0"/>
              </a:defRPr>
            </a:lvl1pPr>
            <a:lvl2pPr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2pPr>
            <a:lvl3pPr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3pPr>
            <a:lvl4pPr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4pPr>
            <a:lvl5pPr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5pPr>
            <a:lvl6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6pPr>
            <a:lvl7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7pPr>
            <a:lvl8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8pPr>
            <a:lvl9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9pPr>
          </a:lstStyle>
          <a:p>
            <a:pPr eaLnBrk="1" hangingPunct="1">
              <a:lnSpc>
                <a:spcPct val="100000"/>
              </a:lnSpc>
              <a:buClr>
                <a:srgbClr val="FFFFFF"/>
              </a:buClr>
              <a:defRPr/>
            </a:pPr>
            <a:r>
              <a:rPr lang="en-GB" b="1" dirty="0" err="1" smtClean="0"/>
              <a:t>Projektstatistik</a:t>
            </a:r>
            <a:r>
              <a:rPr lang="en-GB" b="1" dirty="0" smtClean="0"/>
              <a:t> – </a:t>
            </a:r>
            <a:r>
              <a:rPr lang="en-GB" b="1" dirty="0" err="1" smtClean="0"/>
              <a:t>Aktivität</a:t>
            </a:r>
            <a:r>
              <a:rPr lang="en-GB" b="1" dirty="0" smtClean="0"/>
              <a:t> </a:t>
            </a:r>
            <a:r>
              <a:rPr lang="en-GB" b="1" dirty="0" err="1" smtClean="0"/>
              <a:t>Wochenverlauf</a:t>
            </a:r>
            <a:endParaRPr lang="en-GB" b="1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7054" y="1041334"/>
            <a:ext cx="6434109" cy="5087750"/>
          </a:xfrm>
          <a:prstGeom prst="roundRect">
            <a:avLst>
              <a:gd name="adj" fmla="val 4605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179388" y="1117600"/>
            <a:ext cx="1800324" cy="46502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Lucida Sans Unicode" charset="0"/>
              </a:defRPr>
            </a:lvl1pPr>
            <a:lvl2pPr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2pPr>
            <a:lvl3pPr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3pPr>
            <a:lvl4pPr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4pPr>
            <a:lvl5pPr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5pPr>
            <a:lvl6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6pPr>
            <a:lvl7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7pPr>
            <a:lvl8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8pPr>
            <a:lvl9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9pPr>
          </a:lstStyle>
          <a:p>
            <a:pPr eaLnBrk="1" hangingPunct="1">
              <a:lnSpc>
                <a:spcPct val="100000"/>
              </a:lnSpc>
              <a:buClr>
                <a:schemeClr val="tx1"/>
              </a:buClr>
              <a:buFont typeface="Verdana" charset="0"/>
              <a:buChar char="»"/>
              <a:defRPr/>
            </a:pPr>
            <a:r>
              <a:rPr lang="en-GB" sz="1200" b="1" dirty="0" smtClean="0">
                <a:solidFill>
                  <a:schemeClr val="tx1"/>
                </a:solidFill>
                <a:latin typeface="+mn-lt"/>
              </a:rPr>
              <a:t> </a:t>
            </a:r>
            <a:r>
              <a:rPr lang="en-GB" sz="1200" dirty="0" smtClean="0">
                <a:solidFill>
                  <a:schemeClr val="tx1"/>
                </a:solidFill>
                <a:latin typeface="+mn-lt"/>
              </a:rPr>
              <a:t>Was </a:t>
            </a:r>
            <a:r>
              <a:rPr lang="en-GB" sz="1200" dirty="0" err="1" smtClean="0">
                <a:solidFill>
                  <a:schemeClr val="tx1"/>
                </a:solidFill>
                <a:latin typeface="+mn-lt"/>
              </a:rPr>
              <a:t>ist</a:t>
            </a:r>
            <a:r>
              <a:rPr lang="en-GB" sz="1200" dirty="0" smtClean="0">
                <a:solidFill>
                  <a:schemeClr val="tx1"/>
                </a:solidFill>
                <a:latin typeface="+mn-lt"/>
              </a:rPr>
              <a:t> wt4u?</a:t>
            </a:r>
          </a:p>
          <a:p>
            <a:pPr eaLnBrk="1" hangingPunct="1">
              <a:lnSpc>
                <a:spcPct val="100000"/>
              </a:lnSpc>
              <a:buClr>
                <a:schemeClr val="tx1"/>
              </a:buClr>
              <a:buFont typeface="Verdana" charset="0"/>
              <a:buNone/>
              <a:defRPr/>
            </a:pPr>
            <a:endParaRPr lang="en-GB" sz="400" b="1" dirty="0" smtClean="0">
              <a:solidFill>
                <a:schemeClr val="tx1"/>
              </a:solidFill>
              <a:latin typeface="+mn-lt"/>
            </a:endParaRPr>
          </a:p>
          <a:p>
            <a:pPr eaLnBrk="1" hangingPunct="1">
              <a:lnSpc>
                <a:spcPct val="100000"/>
              </a:lnSpc>
              <a:buClr>
                <a:schemeClr val="tx1"/>
              </a:buClr>
              <a:buFont typeface="Verdana" charset="0"/>
              <a:buChar char="»"/>
              <a:defRPr/>
            </a:pPr>
            <a:r>
              <a:rPr lang="en-GB" sz="1200" dirty="0" smtClean="0">
                <a:solidFill>
                  <a:schemeClr val="tx1"/>
                </a:solidFill>
                <a:latin typeface="+mn-lt"/>
              </a:rPr>
              <a:t> Demo</a:t>
            </a:r>
          </a:p>
          <a:p>
            <a:pPr eaLnBrk="1" hangingPunct="1">
              <a:lnSpc>
                <a:spcPct val="100000"/>
              </a:lnSpc>
              <a:buClr>
                <a:schemeClr val="tx1"/>
              </a:buClr>
              <a:buFont typeface="Verdana" charset="0"/>
              <a:buNone/>
              <a:defRPr/>
            </a:pPr>
            <a:r>
              <a:rPr lang="en-GB" sz="400" dirty="0" smtClean="0">
                <a:solidFill>
                  <a:schemeClr val="tx1"/>
                </a:solidFill>
                <a:latin typeface="+mn-lt"/>
              </a:rPr>
              <a:t> </a:t>
            </a:r>
          </a:p>
          <a:p>
            <a:pPr eaLnBrk="1" hangingPunct="1">
              <a:lnSpc>
                <a:spcPct val="100000"/>
              </a:lnSpc>
              <a:buClr>
                <a:schemeClr val="tx1"/>
              </a:buClr>
              <a:buFont typeface="Verdana" charset="0"/>
              <a:buChar char="»"/>
              <a:defRPr/>
            </a:pPr>
            <a:r>
              <a:rPr lang="en-GB" sz="1200" dirty="0" smtClean="0">
                <a:solidFill>
                  <a:schemeClr val="tx1"/>
                </a:solidFill>
                <a:latin typeface="+mn-lt"/>
              </a:rPr>
              <a:t> </a:t>
            </a:r>
            <a:r>
              <a:rPr lang="en-GB" sz="1200" dirty="0" err="1" smtClean="0">
                <a:solidFill>
                  <a:schemeClr val="tx1"/>
                </a:solidFill>
                <a:latin typeface="+mn-lt"/>
              </a:rPr>
              <a:t>Architektur</a:t>
            </a:r>
            <a:endParaRPr lang="en-GB" sz="1200" dirty="0" smtClean="0">
              <a:solidFill>
                <a:schemeClr val="tx1"/>
              </a:solidFill>
              <a:latin typeface="+mn-lt"/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err="1" smtClean="0">
                <a:solidFill>
                  <a:schemeClr val="tx1"/>
                </a:solidFill>
                <a:latin typeface="+mn-lt"/>
              </a:rPr>
              <a:t>Systemübersicht</a:t>
            </a:r>
            <a:endParaRPr lang="en-GB" sz="1000" dirty="0" smtClean="0">
              <a:solidFill>
                <a:schemeClr val="tx1"/>
              </a:solidFill>
              <a:latin typeface="+mn-lt"/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err="1" smtClean="0">
                <a:solidFill>
                  <a:schemeClr val="tx1"/>
                </a:solidFill>
                <a:latin typeface="+mn-lt"/>
              </a:rPr>
              <a:t>Technologien</a:t>
            </a:r>
            <a:endParaRPr lang="en-GB" sz="1000" dirty="0" smtClean="0">
              <a:solidFill>
                <a:schemeClr val="tx1"/>
              </a:solidFill>
              <a:latin typeface="+mn-lt"/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smtClean="0">
                <a:solidFill>
                  <a:schemeClr val="tx1"/>
                </a:solidFill>
                <a:latin typeface="+mn-lt"/>
              </a:rPr>
              <a:t>Server</a:t>
            </a: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smtClean="0">
                <a:solidFill>
                  <a:schemeClr val="tx1"/>
                </a:solidFill>
                <a:latin typeface="+mn-lt"/>
              </a:rPr>
              <a:t>UML-</a:t>
            </a:r>
            <a:r>
              <a:rPr lang="en-GB" sz="1000" dirty="0" err="1" smtClean="0">
                <a:solidFill>
                  <a:schemeClr val="tx1"/>
                </a:solidFill>
                <a:latin typeface="+mn-lt"/>
              </a:rPr>
              <a:t>Diagramme</a:t>
            </a:r>
            <a:endParaRPr lang="en-GB" sz="1000" dirty="0" smtClean="0">
              <a:solidFill>
                <a:schemeClr val="tx1"/>
              </a:solidFill>
              <a:latin typeface="+mn-lt"/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smtClean="0">
                <a:solidFill>
                  <a:schemeClr val="tx1"/>
                </a:solidFill>
                <a:latin typeface="+mn-lt"/>
              </a:rPr>
              <a:t>Implementation MVC</a:t>
            </a: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err="1" smtClean="0">
                <a:solidFill>
                  <a:schemeClr val="tx1"/>
                </a:solidFill>
                <a:latin typeface="+mn-lt"/>
              </a:rPr>
              <a:t>BusinessLogic</a:t>
            </a:r>
            <a:endParaRPr lang="en-GB" sz="1000" dirty="0" smtClean="0">
              <a:solidFill>
                <a:schemeClr val="tx1"/>
              </a:solidFill>
              <a:latin typeface="+mn-lt"/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smtClean="0">
                <a:solidFill>
                  <a:schemeClr val="tx1"/>
                </a:solidFill>
                <a:latin typeface="+mn-lt"/>
              </a:rPr>
              <a:t>GET-Request</a:t>
            </a: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smtClean="0">
                <a:solidFill>
                  <a:schemeClr val="tx1"/>
                </a:solidFill>
                <a:latin typeface="+mn-lt"/>
              </a:rPr>
              <a:t>Exception Handling</a:t>
            </a: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err="1" smtClean="0">
                <a:solidFill>
                  <a:schemeClr val="tx1"/>
                </a:solidFill>
                <a:latin typeface="+mn-lt"/>
              </a:rPr>
              <a:t>Benutzerverwaltung</a:t>
            </a:r>
            <a:endParaRPr lang="en-GB" sz="1000" dirty="0" smtClean="0">
              <a:solidFill>
                <a:schemeClr val="tx1"/>
              </a:solidFill>
              <a:latin typeface="+mn-lt"/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smtClean="0">
                <a:solidFill>
                  <a:schemeClr val="tx1"/>
                </a:solidFill>
                <a:latin typeface="+mn-lt"/>
              </a:rPr>
              <a:t>Security</a:t>
            </a: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smtClean="0">
                <a:solidFill>
                  <a:schemeClr val="tx1"/>
                </a:solidFill>
                <a:latin typeface="+mn-lt"/>
              </a:rPr>
              <a:t>Transactions</a:t>
            </a: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err="1" smtClean="0">
                <a:solidFill>
                  <a:schemeClr val="tx1"/>
                </a:solidFill>
                <a:latin typeface="+mn-lt"/>
              </a:rPr>
              <a:t>Javascript</a:t>
            </a:r>
            <a:endParaRPr lang="en-GB" sz="1000" dirty="0" smtClean="0">
              <a:solidFill>
                <a:schemeClr val="tx1"/>
              </a:solidFill>
              <a:latin typeface="+mn-lt"/>
            </a:endParaRPr>
          </a:p>
          <a:p>
            <a:pPr eaLnBrk="1" hangingPunct="1">
              <a:lnSpc>
                <a:spcPct val="100000"/>
              </a:lnSpc>
              <a:buClr>
                <a:schemeClr val="tx1"/>
              </a:buClr>
              <a:buFont typeface="Verdana" charset="0"/>
              <a:buChar char="»"/>
              <a:defRPr/>
            </a:pPr>
            <a:endParaRPr lang="en-GB" sz="400" dirty="0" smtClean="0">
              <a:solidFill>
                <a:schemeClr val="tx1"/>
              </a:solidFill>
              <a:latin typeface="+mn-lt"/>
            </a:endParaRPr>
          </a:p>
          <a:p>
            <a:pPr eaLnBrk="1" hangingPunct="1">
              <a:lnSpc>
                <a:spcPct val="100000"/>
              </a:lnSpc>
              <a:buClr>
                <a:schemeClr val="tx1"/>
              </a:buClr>
              <a:buFont typeface="Verdana" charset="0"/>
              <a:buChar char="»"/>
              <a:defRPr/>
            </a:pPr>
            <a:r>
              <a:rPr lang="en-GB" sz="1200" dirty="0" err="1" smtClean="0">
                <a:solidFill>
                  <a:schemeClr val="tx1"/>
                </a:solidFill>
                <a:latin typeface="+mn-lt"/>
              </a:rPr>
              <a:t>Qualitätsmanagement</a:t>
            </a:r>
            <a:endParaRPr lang="en-GB" sz="1200" dirty="0" smtClean="0">
              <a:solidFill>
                <a:schemeClr val="tx1"/>
              </a:solidFill>
              <a:latin typeface="+mn-lt"/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err="1" smtClean="0">
                <a:solidFill>
                  <a:schemeClr val="tx1"/>
                </a:solidFill>
              </a:rPr>
              <a:t>Massnahmen</a:t>
            </a:r>
            <a:endParaRPr lang="en-GB" sz="1000" dirty="0" smtClean="0">
              <a:solidFill>
                <a:schemeClr val="tx1"/>
              </a:solidFill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smtClean="0">
                <a:solidFill>
                  <a:schemeClr val="tx1"/>
                </a:solidFill>
              </a:rPr>
              <a:t>Testing</a:t>
            </a: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err="1" smtClean="0">
                <a:solidFill>
                  <a:schemeClr val="tx1"/>
                </a:solidFill>
              </a:rPr>
              <a:t>Metriken</a:t>
            </a:r>
            <a:endParaRPr lang="en-GB" sz="1000" dirty="0" smtClean="0">
              <a:solidFill>
                <a:schemeClr val="tx1"/>
              </a:solidFill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smtClean="0">
                <a:solidFill>
                  <a:schemeClr val="tx1"/>
                </a:solidFill>
              </a:rPr>
              <a:t>Usability Test</a:t>
            </a:r>
            <a:r>
              <a:rPr lang="en-GB" sz="800" dirty="0" smtClean="0">
                <a:solidFill>
                  <a:schemeClr val="tx1"/>
                </a:solidFill>
              </a:rPr>
              <a:t/>
            </a:r>
            <a:br>
              <a:rPr lang="en-GB" sz="800" dirty="0" smtClean="0">
                <a:solidFill>
                  <a:schemeClr val="tx1"/>
                </a:solidFill>
              </a:rPr>
            </a:br>
            <a:endParaRPr lang="en-GB" sz="400" dirty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  <a:buClr>
                <a:schemeClr val="tx1"/>
              </a:buClr>
              <a:buFont typeface="Verdana" charset="0"/>
              <a:buChar char="»"/>
              <a:defRPr/>
            </a:pPr>
            <a:r>
              <a:rPr lang="en-GB" sz="1200" dirty="0" err="1" smtClean="0">
                <a:solidFill>
                  <a:schemeClr val="tx1"/>
                </a:solidFill>
              </a:rPr>
              <a:t>Projektmanagement</a:t>
            </a:r>
            <a:endParaRPr lang="en-GB" sz="1200" dirty="0">
              <a:solidFill>
                <a:schemeClr val="tx1"/>
              </a:solidFill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err="1" smtClean="0">
                <a:solidFill>
                  <a:schemeClr val="tx1"/>
                </a:solidFill>
              </a:rPr>
              <a:t>Projektplan</a:t>
            </a:r>
            <a:endParaRPr lang="en-GB" sz="1000" dirty="0" smtClean="0">
              <a:solidFill>
                <a:schemeClr val="tx1"/>
              </a:solidFill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err="1" smtClean="0">
                <a:solidFill>
                  <a:schemeClr val="tx1"/>
                </a:solidFill>
              </a:rPr>
              <a:t>Risiken</a:t>
            </a:r>
            <a:endParaRPr lang="en-GB" sz="1000" dirty="0" smtClean="0">
              <a:solidFill>
                <a:schemeClr val="tx1"/>
              </a:solidFill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err="1" smtClean="0">
                <a:solidFill>
                  <a:schemeClr val="tx1"/>
                </a:solidFill>
              </a:rPr>
              <a:t>Projekttools</a:t>
            </a:r>
            <a:endParaRPr lang="en-GB" sz="1000" dirty="0" smtClean="0">
              <a:solidFill>
                <a:schemeClr val="tx1"/>
              </a:solidFill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b="1" dirty="0" err="1" smtClean="0">
                <a:solidFill>
                  <a:srgbClr val="FF0000"/>
                </a:solidFill>
              </a:rPr>
              <a:t>Statistiken</a:t>
            </a:r>
            <a:r>
              <a:rPr lang="en-GB" sz="800" dirty="0" smtClean="0">
                <a:solidFill>
                  <a:schemeClr val="tx1"/>
                </a:solidFill>
              </a:rPr>
              <a:t/>
            </a:r>
            <a:br>
              <a:rPr lang="en-GB" sz="800" dirty="0" smtClean="0">
                <a:solidFill>
                  <a:schemeClr val="tx1"/>
                </a:solidFill>
              </a:rPr>
            </a:br>
            <a:endParaRPr lang="en-GB" sz="400" dirty="0" smtClean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  <a:buClr>
                <a:schemeClr val="tx1"/>
              </a:buClr>
              <a:buFont typeface="Verdana" charset="0"/>
              <a:buChar char="»"/>
              <a:defRPr/>
            </a:pPr>
            <a:r>
              <a:rPr lang="en-GB" sz="1200" dirty="0" err="1" smtClean="0">
                <a:solidFill>
                  <a:schemeClr val="tx1"/>
                </a:solidFill>
              </a:rPr>
              <a:t>Rückblick</a:t>
            </a:r>
            <a:endParaRPr lang="en-GB" sz="1200" dirty="0">
              <a:solidFill>
                <a:schemeClr val="tx1"/>
              </a:solidFill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smtClean="0">
                <a:solidFill>
                  <a:schemeClr val="tx1"/>
                </a:solidFill>
              </a:rPr>
              <a:t>Positives</a:t>
            </a:r>
            <a:endParaRPr lang="en-GB" sz="1000" dirty="0">
              <a:solidFill>
                <a:schemeClr val="tx1"/>
              </a:solidFill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smtClean="0">
                <a:solidFill>
                  <a:schemeClr val="tx1"/>
                </a:solidFill>
              </a:rPr>
              <a:t>Negatives</a:t>
            </a:r>
            <a:endParaRPr lang="en-GB" sz="1000" dirty="0" smtClean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64878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2051721" y="188641"/>
            <a:ext cx="6984776" cy="6409010"/>
          </a:xfrm>
          <a:prstGeom prst="rect">
            <a:avLst/>
          </a:prstGeom>
          <a:solidFill>
            <a:srgbClr val="FFFFFF">
              <a:alpha val="80000"/>
            </a:srgbClr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>
              <a:cs typeface="Lucida Sans Unicode" charset="0"/>
            </a:endParaRPr>
          </a:p>
        </p:txBody>
      </p:sp>
      <p:sp>
        <p:nvSpPr>
          <p:cNvPr id="14" name="Text Box 4"/>
          <p:cNvSpPr txBox="1">
            <a:spLocks noChangeArrowheads="1"/>
          </p:cNvSpPr>
          <p:nvPr/>
        </p:nvSpPr>
        <p:spPr bwMode="auto">
          <a:xfrm>
            <a:off x="2189817" y="352424"/>
            <a:ext cx="6769100" cy="371513"/>
          </a:xfrm>
          <a:prstGeom prst="rect">
            <a:avLst/>
          </a:prstGeom>
          <a:solidFill>
            <a:srgbClr val="FFFFFF">
              <a:alpha val="20000"/>
            </a:srgbClr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Lucida Sans Unicode" charset="0"/>
              </a:defRPr>
            </a:lvl1pPr>
            <a:lvl2pPr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2pPr>
            <a:lvl3pPr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3pPr>
            <a:lvl4pPr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4pPr>
            <a:lvl5pPr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5pPr>
            <a:lvl6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6pPr>
            <a:lvl7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7pPr>
            <a:lvl8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8pPr>
            <a:lvl9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9pPr>
          </a:lstStyle>
          <a:p>
            <a:pPr eaLnBrk="1" hangingPunct="1">
              <a:lnSpc>
                <a:spcPct val="100000"/>
              </a:lnSpc>
              <a:buClr>
                <a:srgbClr val="FFFFFF"/>
              </a:buClr>
              <a:defRPr/>
            </a:pPr>
            <a:r>
              <a:rPr lang="en-GB" b="1" dirty="0" smtClean="0"/>
              <a:t>Demo</a:t>
            </a:r>
          </a:p>
        </p:txBody>
      </p:sp>
      <p:pic>
        <p:nvPicPr>
          <p:cNvPr id="2" name="Bild 1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7384" y="1088623"/>
            <a:ext cx="7156615" cy="4356601"/>
          </a:xfrm>
          <a:prstGeom prst="rect">
            <a:avLst/>
          </a:prstGeom>
        </p:spPr>
      </p:pic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179388" y="1117600"/>
            <a:ext cx="1800324" cy="46502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Lucida Sans Unicode" charset="0"/>
              </a:defRPr>
            </a:lvl1pPr>
            <a:lvl2pPr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2pPr>
            <a:lvl3pPr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3pPr>
            <a:lvl4pPr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4pPr>
            <a:lvl5pPr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5pPr>
            <a:lvl6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6pPr>
            <a:lvl7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7pPr>
            <a:lvl8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8pPr>
            <a:lvl9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9pPr>
          </a:lstStyle>
          <a:p>
            <a:pPr eaLnBrk="1" hangingPunct="1">
              <a:lnSpc>
                <a:spcPct val="100000"/>
              </a:lnSpc>
              <a:buClr>
                <a:schemeClr val="tx1"/>
              </a:buClr>
              <a:buFont typeface="Verdana" charset="0"/>
              <a:buChar char="»"/>
              <a:defRPr/>
            </a:pPr>
            <a:r>
              <a:rPr lang="en-GB" sz="1200" b="1" dirty="0" smtClean="0">
                <a:solidFill>
                  <a:schemeClr val="tx1"/>
                </a:solidFill>
                <a:latin typeface="+mn-lt"/>
              </a:rPr>
              <a:t> Was </a:t>
            </a:r>
            <a:r>
              <a:rPr lang="en-GB" sz="1200" b="1" dirty="0" err="1" smtClean="0">
                <a:solidFill>
                  <a:schemeClr val="tx1"/>
                </a:solidFill>
                <a:latin typeface="+mn-lt"/>
              </a:rPr>
              <a:t>ist</a:t>
            </a:r>
            <a:r>
              <a:rPr lang="en-GB" sz="1200" b="1" dirty="0" smtClean="0">
                <a:solidFill>
                  <a:schemeClr val="tx1"/>
                </a:solidFill>
                <a:latin typeface="+mn-lt"/>
              </a:rPr>
              <a:t> wt4u?</a:t>
            </a:r>
          </a:p>
          <a:p>
            <a:pPr eaLnBrk="1" hangingPunct="1">
              <a:lnSpc>
                <a:spcPct val="100000"/>
              </a:lnSpc>
              <a:buClr>
                <a:schemeClr val="tx1"/>
              </a:buClr>
              <a:buFont typeface="Verdana" charset="0"/>
              <a:buNone/>
              <a:defRPr/>
            </a:pPr>
            <a:endParaRPr lang="en-GB" sz="400" b="1" dirty="0" smtClean="0">
              <a:solidFill>
                <a:schemeClr val="tx1"/>
              </a:solidFill>
              <a:latin typeface="+mn-lt"/>
            </a:endParaRPr>
          </a:p>
          <a:p>
            <a:pPr eaLnBrk="1" hangingPunct="1">
              <a:lnSpc>
                <a:spcPct val="100000"/>
              </a:lnSpc>
              <a:buClr>
                <a:schemeClr val="tx1"/>
              </a:buClr>
              <a:buFont typeface="Verdana" charset="0"/>
              <a:buChar char="»"/>
              <a:defRPr/>
            </a:pPr>
            <a:r>
              <a:rPr lang="en-GB" sz="1200" dirty="0" smtClean="0">
                <a:solidFill>
                  <a:schemeClr val="tx1"/>
                </a:solidFill>
                <a:latin typeface="+mn-lt"/>
              </a:rPr>
              <a:t> </a:t>
            </a:r>
            <a:r>
              <a:rPr lang="en-GB" sz="1200" b="1" dirty="0" smtClean="0">
                <a:solidFill>
                  <a:srgbClr val="FF0000"/>
                </a:solidFill>
                <a:latin typeface="+mn-lt"/>
              </a:rPr>
              <a:t>Demo</a:t>
            </a:r>
          </a:p>
          <a:p>
            <a:pPr eaLnBrk="1" hangingPunct="1">
              <a:lnSpc>
                <a:spcPct val="100000"/>
              </a:lnSpc>
              <a:buClr>
                <a:schemeClr val="tx1"/>
              </a:buClr>
              <a:buFont typeface="Verdana" charset="0"/>
              <a:buNone/>
              <a:defRPr/>
            </a:pPr>
            <a:r>
              <a:rPr lang="en-GB" sz="400" dirty="0" smtClean="0">
                <a:solidFill>
                  <a:schemeClr val="tx1"/>
                </a:solidFill>
                <a:latin typeface="+mn-lt"/>
              </a:rPr>
              <a:t> </a:t>
            </a:r>
          </a:p>
          <a:p>
            <a:pPr eaLnBrk="1" hangingPunct="1">
              <a:lnSpc>
                <a:spcPct val="100000"/>
              </a:lnSpc>
              <a:buClr>
                <a:schemeClr val="tx1"/>
              </a:buClr>
              <a:buFont typeface="Verdana" charset="0"/>
              <a:buChar char="»"/>
              <a:defRPr/>
            </a:pPr>
            <a:r>
              <a:rPr lang="en-GB" sz="1200" dirty="0" smtClean="0">
                <a:solidFill>
                  <a:schemeClr val="tx1"/>
                </a:solidFill>
                <a:latin typeface="+mn-lt"/>
              </a:rPr>
              <a:t> </a:t>
            </a:r>
            <a:r>
              <a:rPr lang="en-GB" sz="1200" dirty="0" err="1" smtClean="0">
                <a:solidFill>
                  <a:schemeClr val="tx1"/>
                </a:solidFill>
                <a:latin typeface="+mn-lt"/>
              </a:rPr>
              <a:t>Architektur</a:t>
            </a:r>
            <a:endParaRPr lang="en-GB" sz="1200" dirty="0" smtClean="0">
              <a:solidFill>
                <a:schemeClr val="tx1"/>
              </a:solidFill>
              <a:latin typeface="+mn-lt"/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err="1" smtClean="0">
                <a:solidFill>
                  <a:schemeClr val="tx1"/>
                </a:solidFill>
                <a:latin typeface="+mn-lt"/>
              </a:rPr>
              <a:t>Systemübersicht</a:t>
            </a:r>
            <a:endParaRPr lang="en-GB" sz="1000" dirty="0" smtClean="0">
              <a:solidFill>
                <a:schemeClr val="tx1"/>
              </a:solidFill>
              <a:latin typeface="+mn-lt"/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err="1" smtClean="0">
                <a:solidFill>
                  <a:schemeClr val="tx1"/>
                </a:solidFill>
                <a:latin typeface="+mn-lt"/>
              </a:rPr>
              <a:t>Technologien</a:t>
            </a:r>
            <a:endParaRPr lang="en-GB" sz="1000" dirty="0" smtClean="0">
              <a:solidFill>
                <a:schemeClr val="tx1"/>
              </a:solidFill>
              <a:latin typeface="+mn-lt"/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smtClean="0">
                <a:solidFill>
                  <a:schemeClr val="tx1"/>
                </a:solidFill>
                <a:latin typeface="+mn-lt"/>
              </a:rPr>
              <a:t>Server</a:t>
            </a: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smtClean="0">
                <a:solidFill>
                  <a:schemeClr val="tx1"/>
                </a:solidFill>
                <a:latin typeface="+mn-lt"/>
              </a:rPr>
              <a:t>UML-</a:t>
            </a:r>
            <a:r>
              <a:rPr lang="en-GB" sz="1000" dirty="0" err="1" smtClean="0">
                <a:solidFill>
                  <a:schemeClr val="tx1"/>
                </a:solidFill>
                <a:latin typeface="+mn-lt"/>
              </a:rPr>
              <a:t>Diagramme</a:t>
            </a:r>
            <a:endParaRPr lang="en-GB" sz="1000" dirty="0" smtClean="0">
              <a:solidFill>
                <a:schemeClr val="tx1"/>
              </a:solidFill>
              <a:latin typeface="+mn-lt"/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smtClean="0">
                <a:solidFill>
                  <a:schemeClr val="tx1"/>
                </a:solidFill>
                <a:latin typeface="+mn-lt"/>
              </a:rPr>
              <a:t>Implementation MVC</a:t>
            </a: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err="1" smtClean="0">
                <a:solidFill>
                  <a:schemeClr val="tx1"/>
                </a:solidFill>
                <a:latin typeface="+mn-lt"/>
              </a:rPr>
              <a:t>BusinessLogic</a:t>
            </a:r>
            <a:endParaRPr lang="en-GB" sz="1000" dirty="0" smtClean="0">
              <a:solidFill>
                <a:schemeClr val="tx1"/>
              </a:solidFill>
              <a:latin typeface="+mn-lt"/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smtClean="0">
                <a:solidFill>
                  <a:schemeClr val="tx1"/>
                </a:solidFill>
                <a:latin typeface="+mn-lt"/>
              </a:rPr>
              <a:t>GET-Request</a:t>
            </a: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smtClean="0">
                <a:solidFill>
                  <a:schemeClr val="tx1"/>
                </a:solidFill>
                <a:latin typeface="+mn-lt"/>
              </a:rPr>
              <a:t>Exception Handling</a:t>
            </a: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err="1" smtClean="0">
                <a:solidFill>
                  <a:schemeClr val="tx1"/>
                </a:solidFill>
                <a:latin typeface="+mn-lt"/>
              </a:rPr>
              <a:t>Benutzerverwaltung</a:t>
            </a:r>
            <a:endParaRPr lang="en-GB" sz="1000" dirty="0" smtClean="0">
              <a:solidFill>
                <a:schemeClr val="tx1"/>
              </a:solidFill>
              <a:latin typeface="+mn-lt"/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smtClean="0">
                <a:solidFill>
                  <a:schemeClr val="tx1"/>
                </a:solidFill>
                <a:latin typeface="+mn-lt"/>
              </a:rPr>
              <a:t>Security</a:t>
            </a: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smtClean="0">
                <a:solidFill>
                  <a:schemeClr val="tx1"/>
                </a:solidFill>
                <a:latin typeface="+mn-lt"/>
              </a:rPr>
              <a:t>Transactions</a:t>
            </a: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err="1" smtClean="0">
                <a:solidFill>
                  <a:schemeClr val="tx1"/>
                </a:solidFill>
                <a:latin typeface="+mn-lt"/>
              </a:rPr>
              <a:t>Javascript</a:t>
            </a:r>
            <a:endParaRPr lang="en-GB" sz="1000" dirty="0" smtClean="0">
              <a:solidFill>
                <a:schemeClr val="tx1"/>
              </a:solidFill>
              <a:latin typeface="+mn-lt"/>
            </a:endParaRPr>
          </a:p>
          <a:p>
            <a:pPr eaLnBrk="1" hangingPunct="1">
              <a:lnSpc>
                <a:spcPct val="100000"/>
              </a:lnSpc>
              <a:buClr>
                <a:schemeClr val="tx1"/>
              </a:buClr>
              <a:buFont typeface="Verdana" charset="0"/>
              <a:buChar char="»"/>
              <a:defRPr/>
            </a:pPr>
            <a:endParaRPr lang="en-GB" sz="400" dirty="0" smtClean="0">
              <a:solidFill>
                <a:schemeClr val="tx1"/>
              </a:solidFill>
              <a:latin typeface="+mn-lt"/>
            </a:endParaRPr>
          </a:p>
          <a:p>
            <a:pPr eaLnBrk="1" hangingPunct="1">
              <a:lnSpc>
                <a:spcPct val="100000"/>
              </a:lnSpc>
              <a:buClr>
                <a:schemeClr val="tx1"/>
              </a:buClr>
              <a:buFont typeface="Verdana" charset="0"/>
              <a:buChar char="»"/>
              <a:defRPr/>
            </a:pPr>
            <a:r>
              <a:rPr lang="en-GB" sz="1200" dirty="0" err="1" smtClean="0">
                <a:solidFill>
                  <a:schemeClr val="tx1"/>
                </a:solidFill>
                <a:latin typeface="+mn-lt"/>
              </a:rPr>
              <a:t>Qualitätsmanagement</a:t>
            </a:r>
            <a:endParaRPr lang="en-GB" sz="1200" dirty="0" smtClean="0">
              <a:solidFill>
                <a:schemeClr val="tx1"/>
              </a:solidFill>
              <a:latin typeface="+mn-lt"/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err="1" smtClean="0">
                <a:solidFill>
                  <a:schemeClr val="tx1"/>
                </a:solidFill>
              </a:rPr>
              <a:t>Massnahmen</a:t>
            </a:r>
            <a:endParaRPr lang="en-GB" sz="1000" dirty="0" smtClean="0">
              <a:solidFill>
                <a:schemeClr val="tx1"/>
              </a:solidFill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smtClean="0">
                <a:solidFill>
                  <a:schemeClr val="tx1"/>
                </a:solidFill>
              </a:rPr>
              <a:t>Testing</a:t>
            </a: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err="1" smtClean="0">
                <a:solidFill>
                  <a:schemeClr val="tx1"/>
                </a:solidFill>
              </a:rPr>
              <a:t>Metriken</a:t>
            </a:r>
            <a:endParaRPr lang="en-GB" sz="1000" dirty="0" smtClean="0">
              <a:solidFill>
                <a:schemeClr val="tx1"/>
              </a:solidFill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smtClean="0">
                <a:solidFill>
                  <a:schemeClr val="tx1"/>
                </a:solidFill>
              </a:rPr>
              <a:t>Usability Test</a:t>
            </a:r>
            <a:r>
              <a:rPr lang="en-GB" sz="800" dirty="0" smtClean="0">
                <a:solidFill>
                  <a:schemeClr val="tx1"/>
                </a:solidFill>
              </a:rPr>
              <a:t/>
            </a:r>
            <a:br>
              <a:rPr lang="en-GB" sz="800" dirty="0" smtClean="0">
                <a:solidFill>
                  <a:schemeClr val="tx1"/>
                </a:solidFill>
              </a:rPr>
            </a:br>
            <a:endParaRPr lang="en-GB" sz="400" dirty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  <a:buClr>
                <a:schemeClr val="tx1"/>
              </a:buClr>
              <a:buFont typeface="Verdana" charset="0"/>
              <a:buChar char="»"/>
              <a:defRPr/>
            </a:pPr>
            <a:r>
              <a:rPr lang="en-GB" sz="1200" dirty="0" err="1" smtClean="0">
                <a:solidFill>
                  <a:schemeClr val="tx1"/>
                </a:solidFill>
              </a:rPr>
              <a:t>Projektmanagement</a:t>
            </a:r>
            <a:endParaRPr lang="en-GB" sz="1200" dirty="0">
              <a:solidFill>
                <a:schemeClr val="tx1"/>
              </a:solidFill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err="1" smtClean="0">
                <a:solidFill>
                  <a:schemeClr val="tx1"/>
                </a:solidFill>
              </a:rPr>
              <a:t>Projektplan</a:t>
            </a:r>
            <a:endParaRPr lang="en-GB" sz="1000" dirty="0" smtClean="0">
              <a:solidFill>
                <a:schemeClr val="tx1"/>
              </a:solidFill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err="1" smtClean="0">
                <a:solidFill>
                  <a:schemeClr val="tx1"/>
                </a:solidFill>
              </a:rPr>
              <a:t>Risiken</a:t>
            </a:r>
            <a:endParaRPr lang="en-GB" sz="1000" dirty="0" smtClean="0">
              <a:solidFill>
                <a:schemeClr val="tx1"/>
              </a:solidFill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err="1" smtClean="0">
                <a:solidFill>
                  <a:schemeClr val="tx1"/>
                </a:solidFill>
              </a:rPr>
              <a:t>Projekttools</a:t>
            </a:r>
            <a:endParaRPr lang="en-GB" sz="1000" dirty="0" smtClean="0">
              <a:solidFill>
                <a:schemeClr val="tx1"/>
              </a:solidFill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err="1" smtClean="0">
                <a:solidFill>
                  <a:schemeClr val="tx1"/>
                </a:solidFill>
              </a:rPr>
              <a:t>Statistiken</a:t>
            </a:r>
            <a:r>
              <a:rPr lang="en-GB" sz="800" dirty="0" smtClean="0">
                <a:solidFill>
                  <a:schemeClr val="tx1"/>
                </a:solidFill>
              </a:rPr>
              <a:t/>
            </a:r>
            <a:br>
              <a:rPr lang="en-GB" sz="800" dirty="0" smtClean="0">
                <a:solidFill>
                  <a:schemeClr val="tx1"/>
                </a:solidFill>
              </a:rPr>
            </a:br>
            <a:endParaRPr lang="en-GB" sz="400" dirty="0" smtClean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  <a:buClr>
                <a:schemeClr val="tx1"/>
              </a:buClr>
              <a:buFont typeface="Verdana" charset="0"/>
              <a:buChar char="»"/>
              <a:defRPr/>
            </a:pPr>
            <a:r>
              <a:rPr lang="en-GB" sz="1200" dirty="0" err="1" smtClean="0">
                <a:solidFill>
                  <a:schemeClr val="tx1"/>
                </a:solidFill>
              </a:rPr>
              <a:t>Rückblick</a:t>
            </a:r>
            <a:endParaRPr lang="en-GB" sz="1200" dirty="0">
              <a:solidFill>
                <a:schemeClr val="tx1"/>
              </a:solidFill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smtClean="0">
                <a:solidFill>
                  <a:schemeClr val="tx1"/>
                </a:solidFill>
              </a:rPr>
              <a:t>Positives</a:t>
            </a:r>
            <a:endParaRPr lang="en-GB" sz="1000" dirty="0">
              <a:solidFill>
                <a:schemeClr val="tx1"/>
              </a:solidFill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smtClean="0">
                <a:solidFill>
                  <a:schemeClr val="tx1"/>
                </a:solidFill>
              </a:rPr>
              <a:t>Negatives</a:t>
            </a:r>
            <a:endParaRPr lang="en-GB" sz="1000" dirty="0" smtClean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35610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2051721" y="188342"/>
            <a:ext cx="6984776" cy="6409010"/>
          </a:xfrm>
          <a:prstGeom prst="rect">
            <a:avLst/>
          </a:prstGeom>
          <a:solidFill>
            <a:srgbClr val="FFFFFF">
              <a:alpha val="80000"/>
            </a:srgbClr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>
              <a:cs typeface="Lucida Sans Unicode" charset="0"/>
            </a:endParaRPr>
          </a:p>
        </p:txBody>
      </p:sp>
      <p:sp>
        <p:nvSpPr>
          <p:cNvPr id="14" name="Text Box 4"/>
          <p:cNvSpPr txBox="1">
            <a:spLocks noChangeArrowheads="1"/>
          </p:cNvSpPr>
          <p:nvPr/>
        </p:nvSpPr>
        <p:spPr bwMode="auto">
          <a:xfrm>
            <a:off x="2189817" y="352424"/>
            <a:ext cx="6769100" cy="371513"/>
          </a:xfrm>
          <a:prstGeom prst="rect">
            <a:avLst/>
          </a:prstGeom>
          <a:solidFill>
            <a:srgbClr val="FFFFFF">
              <a:alpha val="20000"/>
            </a:srgbClr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Lucida Sans Unicode" charset="0"/>
              </a:defRPr>
            </a:lvl1pPr>
            <a:lvl2pPr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2pPr>
            <a:lvl3pPr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3pPr>
            <a:lvl4pPr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4pPr>
            <a:lvl5pPr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5pPr>
            <a:lvl6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6pPr>
            <a:lvl7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7pPr>
            <a:lvl8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8pPr>
            <a:lvl9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9pPr>
          </a:lstStyle>
          <a:p>
            <a:pPr eaLnBrk="1" hangingPunct="1">
              <a:lnSpc>
                <a:spcPct val="100000"/>
              </a:lnSpc>
              <a:buClr>
                <a:srgbClr val="FFFFFF"/>
              </a:buClr>
              <a:defRPr/>
            </a:pPr>
            <a:r>
              <a:rPr lang="en-GB" b="1" dirty="0" err="1" smtClean="0"/>
              <a:t>Projektstatistik</a:t>
            </a:r>
            <a:r>
              <a:rPr lang="en-GB" b="1" dirty="0" smtClean="0"/>
              <a:t> – </a:t>
            </a:r>
            <a:r>
              <a:rPr lang="en-GB" b="1" dirty="0" err="1" smtClean="0"/>
              <a:t>Zeitaufwand</a:t>
            </a:r>
            <a:r>
              <a:rPr lang="en-GB" b="1" dirty="0" smtClean="0"/>
              <a:t> </a:t>
            </a:r>
            <a:r>
              <a:rPr lang="en-GB" b="1" dirty="0" err="1" smtClean="0"/>
              <a:t>Iterationen</a:t>
            </a:r>
            <a:endParaRPr lang="en-GB" b="1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8094" y="1412776"/>
            <a:ext cx="6112030" cy="373975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179388" y="1117600"/>
            <a:ext cx="1800324" cy="46502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Lucida Sans Unicode" charset="0"/>
              </a:defRPr>
            </a:lvl1pPr>
            <a:lvl2pPr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2pPr>
            <a:lvl3pPr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3pPr>
            <a:lvl4pPr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4pPr>
            <a:lvl5pPr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5pPr>
            <a:lvl6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6pPr>
            <a:lvl7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7pPr>
            <a:lvl8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8pPr>
            <a:lvl9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9pPr>
          </a:lstStyle>
          <a:p>
            <a:pPr eaLnBrk="1" hangingPunct="1">
              <a:lnSpc>
                <a:spcPct val="100000"/>
              </a:lnSpc>
              <a:buClr>
                <a:schemeClr val="tx1"/>
              </a:buClr>
              <a:buFont typeface="Verdana" charset="0"/>
              <a:buChar char="»"/>
              <a:defRPr/>
            </a:pPr>
            <a:r>
              <a:rPr lang="en-GB" sz="1200" b="1" dirty="0" smtClean="0">
                <a:solidFill>
                  <a:schemeClr val="tx1"/>
                </a:solidFill>
                <a:latin typeface="+mn-lt"/>
              </a:rPr>
              <a:t> </a:t>
            </a:r>
            <a:r>
              <a:rPr lang="en-GB" sz="1200" dirty="0" smtClean="0">
                <a:solidFill>
                  <a:schemeClr val="tx1"/>
                </a:solidFill>
                <a:latin typeface="+mn-lt"/>
              </a:rPr>
              <a:t>Was </a:t>
            </a:r>
            <a:r>
              <a:rPr lang="en-GB" sz="1200" dirty="0" err="1" smtClean="0">
                <a:solidFill>
                  <a:schemeClr val="tx1"/>
                </a:solidFill>
                <a:latin typeface="+mn-lt"/>
              </a:rPr>
              <a:t>ist</a:t>
            </a:r>
            <a:r>
              <a:rPr lang="en-GB" sz="1200" dirty="0" smtClean="0">
                <a:solidFill>
                  <a:schemeClr val="tx1"/>
                </a:solidFill>
                <a:latin typeface="+mn-lt"/>
              </a:rPr>
              <a:t> wt4u?</a:t>
            </a:r>
          </a:p>
          <a:p>
            <a:pPr eaLnBrk="1" hangingPunct="1">
              <a:lnSpc>
                <a:spcPct val="100000"/>
              </a:lnSpc>
              <a:buClr>
                <a:schemeClr val="tx1"/>
              </a:buClr>
              <a:buFont typeface="Verdana" charset="0"/>
              <a:buNone/>
              <a:defRPr/>
            </a:pPr>
            <a:endParaRPr lang="en-GB" sz="400" b="1" dirty="0" smtClean="0">
              <a:solidFill>
                <a:schemeClr val="tx1"/>
              </a:solidFill>
              <a:latin typeface="+mn-lt"/>
            </a:endParaRPr>
          </a:p>
          <a:p>
            <a:pPr eaLnBrk="1" hangingPunct="1">
              <a:lnSpc>
                <a:spcPct val="100000"/>
              </a:lnSpc>
              <a:buClr>
                <a:schemeClr val="tx1"/>
              </a:buClr>
              <a:buFont typeface="Verdana" charset="0"/>
              <a:buChar char="»"/>
              <a:defRPr/>
            </a:pPr>
            <a:r>
              <a:rPr lang="en-GB" sz="1200" dirty="0" smtClean="0">
                <a:solidFill>
                  <a:schemeClr val="tx1"/>
                </a:solidFill>
                <a:latin typeface="+mn-lt"/>
              </a:rPr>
              <a:t> Demo</a:t>
            </a:r>
          </a:p>
          <a:p>
            <a:pPr eaLnBrk="1" hangingPunct="1">
              <a:lnSpc>
                <a:spcPct val="100000"/>
              </a:lnSpc>
              <a:buClr>
                <a:schemeClr val="tx1"/>
              </a:buClr>
              <a:buFont typeface="Verdana" charset="0"/>
              <a:buNone/>
              <a:defRPr/>
            </a:pPr>
            <a:r>
              <a:rPr lang="en-GB" sz="400" dirty="0" smtClean="0">
                <a:solidFill>
                  <a:schemeClr val="tx1"/>
                </a:solidFill>
                <a:latin typeface="+mn-lt"/>
              </a:rPr>
              <a:t> </a:t>
            </a:r>
          </a:p>
          <a:p>
            <a:pPr eaLnBrk="1" hangingPunct="1">
              <a:lnSpc>
                <a:spcPct val="100000"/>
              </a:lnSpc>
              <a:buClr>
                <a:schemeClr val="tx1"/>
              </a:buClr>
              <a:buFont typeface="Verdana" charset="0"/>
              <a:buChar char="»"/>
              <a:defRPr/>
            </a:pPr>
            <a:r>
              <a:rPr lang="en-GB" sz="1200" dirty="0" smtClean="0">
                <a:solidFill>
                  <a:schemeClr val="tx1"/>
                </a:solidFill>
                <a:latin typeface="+mn-lt"/>
              </a:rPr>
              <a:t> </a:t>
            </a:r>
            <a:r>
              <a:rPr lang="en-GB" sz="1200" dirty="0" err="1" smtClean="0">
                <a:solidFill>
                  <a:schemeClr val="tx1"/>
                </a:solidFill>
                <a:latin typeface="+mn-lt"/>
              </a:rPr>
              <a:t>Architektur</a:t>
            </a:r>
            <a:endParaRPr lang="en-GB" sz="1200" dirty="0" smtClean="0">
              <a:solidFill>
                <a:schemeClr val="tx1"/>
              </a:solidFill>
              <a:latin typeface="+mn-lt"/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err="1" smtClean="0">
                <a:solidFill>
                  <a:schemeClr val="tx1"/>
                </a:solidFill>
                <a:latin typeface="+mn-lt"/>
              </a:rPr>
              <a:t>Systemübersicht</a:t>
            </a:r>
            <a:endParaRPr lang="en-GB" sz="1000" dirty="0" smtClean="0">
              <a:solidFill>
                <a:schemeClr val="tx1"/>
              </a:solidFill>
              <a:latin typeface="+mn-lt"/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err="1" smtClean="0">
                <a:solidFill>
                  <a:schemeClr val="tx1"/>
                </a:solidFill>
                <a:latin typeface="+mn-lt"/>
              </a:rPr>
              <a:t>Technologien</a:t>
            </a:r>
            <a:endParaRPr lang="en-GB" sz="1000" dirty="0" smtClean="0">
              <a:solidFill>
                <a:schemeClr val="tx1"/>
              </a:solidFill>
              <a:latin typeface="+mn-lt"/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smtClean="0">
                <a:solidFill>
                  <a:schemeClr val="tx1"/>
                </a:solidFill>
                <a:latin typeface="+mn-lt"/>
              </a:rPr>
              <a:t>Server</a:t>
            </a: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smtClean="0">
                <a:solidFill>
                  <a:schemeClr val="tx1"/>
                </a:solidFill>
                <a:latin typeface="+mn-lt"/>
              </a:rPr>
              <a:t>UML-</a:t>
            </a:r>
            <a:r>
              <a:rPr lang="en-GB" sz="1000" dirty="0" err="1" smtClean="0">
                <a:solidFill>
                  <a:schemeClr val="tx1"/>
                </a:solidFill>
                <a:latin typeface="+mn-lt"/>
              </a:rPr>
              <a:t>Diagramme</a:t>
            </a:r>
            <a:endParaRPr lang="en-GB" sz="1000" dirty="0" smtClean="0">
              <a:solidFill>
                <a:schemeClr val="tx1"/>
              </a:solidFill>
              <a:latin typeface="+mn-lt"/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smtClean="0">
                <a:solidFill>
                  <a:schemeClr val="tx1"/>
                </a:solidFill>
                <a:latin typeface="+mn-lt"/>
              </a:rPr>
              <a:t>Implementation MVC</a:t>
            </a: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err="1" smtClean="0">
                <a:solidFill>
                  <a:schemeClr val="tx1"/>
                </a:solidFill>
                <a:latin typeface="+mn-lt"/>
              </a:rPr>
              <a:t>BusinessLogic</a:t>
            </a:r>
            <a:endParaRPr lang="en-GB" sz="1000" dirty="0" smtClean="0">
              <a:solidFill>
                <a:schemeClr val="tx1"/>
              </a:solidFill>
              <a:latin typeface="+mn-lt"/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smtClean="0">
                <a:solidFill>
                  <a:schemeClr val="tx1"/>
                </a:solidFill>
                <a:latin typeface="+mn-lt"/>
              </a:rPr>
              <a:t>GET-Request</a:t>
            </a: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smtClean="0">
                <a:solidFill>
                  <a:schemeClr val="tx1"/>
                </a:solidFill>
                <a:latin typeface="+mn-lt"/>
              </a:rPr>
              <a:t>Exception Handling</a:t>
            </a: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err="1" smtClean="0">
                <a:solidFill>
                  <a:schemeClr val="tx1"/>
                </a:solidFill>
                <a:latin typeface="+mn-lt"/>
              </a:rPr>
              <a:t>Benutzerverwaltung</a:t>
            </a:r>
            <a:endParaRPr lang="en-GB" sz="1000" dirty="0" smtClean="0">
              <a:solidFill>
                <a:schemeClr val="tx1"/>
              </a:solidFill>
              <a:latin typeface="+mn-lt"/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smtClean="0">
                <a:solidFill>
                  <a:schemeClr val="tx1"/>
                </a:solidFill>
                <a:latin typeface="+mn-lt"/>
              </a:rPr>
              <a:t>Security</a:t>
            </a: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smtClean="0">
                <a:solidFill>
                  <a:schemeClr val="tx1"/>
                </a:solidFill>
                <a:latin typeface="+mn-lt"/>
              </a:rPr>
              <a:t>Transactions</a:t>
            </a: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err="1" smtClean="0">
                <a:solidFill>
                  <a:schemeClr val="tx1"/>
                </a:solidFill>
                <a:latin typeface="+mn-lt"/>
              </a:rPr>
              <a:t>Javascript</a:t>
            </a:r>
            <a:endParaRPr lang="en-GB" sz="1000" dirty="0" smtClean="0">
              <a:solidFill>
                <a:schemeClr val="tx1"/>
              </a:solidFill>
              <a:latin typeface="+mn-lt"/>
            </a:endParaRPr>
          </a:p>
          <a:p>
            <a:pPr eaLnBrk="1" hangingPunct="1">
              <a:lnSpc>
                <a:spcPct val="100000"/>
              </a:lnSpc>
              <a:buClr>
                <a:schemeClr val="tx1"/>
              </a:buClr>
              <a:buFont typeface="Verdana" charset="0"/>
              <a:buChar char="»"/>
              <a:defRPr/>
            </a:pPr>
            <a:endParaRPr lang="en-GB" sz="400" dirty="0" smtClean="0">
              <a:solidFill>
                <a:schemeClr val="tx1"/>
              </a:solidFill>
              <a:latin typeface="+mn-lt"/>
            </a:endParaRPr>
          </a:p>
          <a:p>
            <a:pPr eaLnBrk="1" hangingPunct="1">
              <a:lnSpc>
                <a:spcPct val="100000"/>
              </a:lnSpc>
              <a:buClr>
                <a:schemeClr val="tx1"/>
              </a:buClr>
              <a:buFont typeface="Verdana" charset="0"/>
              <a:buChar char="»"/>
              <a:defRPr/>
            </a:pPr>
            <a:r>
              <a:rPr lang="en-GB" sz="1200" dirty="0" err="1" smtClean="0">
                <a:solidFill>
                  <a:schemeClr val="tx1"/>
                </a:solidFill>
                <a:latin typeface="+mn-lt"/>
              </a:rPr>
              <a:t>Qualitätsmanagement</a:t>
            </a:r>
            <a:endParaRPr lang="en-GB" sz="1200" dirty="0" smtClean="0">
              <a:solidFill>
                <a:schemeClr val="tx1"/>
              </a:solidFill>
              <a:latin typeface="+mn-lt"/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err="1" smtClean="0">
                <a:solidFill>
                  <a:schemeClr val="tx1"/>
                </a:solidFill>
              </a:rPr>
              <a:t>Massnahmen</a:t>
            </a:r>
            <a:endParaRPr lang="en-GB" sz="1000" dirty="0" smtClean="0">
              <a:solidFill>
                <a:schemeClr val="tx1"/>
              </a:solidFill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smtClean="0">
                <a:solidFill>
                  <a:schemeClr val="tx1"/>
                </a:solidFill>
              </a:rPr>
              <a:t>Testing</a:t>
            </a: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err="1" smtClean="0">
                <a:solidFill>
                  <a:schemeClr val="tx1"/>
                </a:solidFill>
              </a:rPr>
              <a:t>Metriken</a:t>
            </a:r>
            <a:endParaRPr lang="en-GB" sz="1000" dirty="0" smtClean="0">
              <a:solidFill>
                <a:schemeClr val="tx1"/>
              </a:solidFill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smtClean="0">
                <a:solidFill>
                  <a:schemeClr val="tx1"/>
                </a:solidFill>
              </a:rPr>
              <a:t>Usability Test</a:t>
            </a:r>
            <a:r>
              <a:rPr lang="en-GB" sz="800" dirty="0" smtClean="0">
                <a:solidFill>
                  <a:schemeClr val="tx1"/>
                </a:solidFill>
              </a:rPr>
              <a:t/>
            </a:r>
            <a:br>
              <a:rPr lang="en-GB" sz="800" dirty="0" smtClean="0">
                <a:solidFill>
                  <a:schemeClr val="tx1"/>
                </a:solidFill>
              </a:rPr>
            </a:br>
            <a:endParaRPr lang="en-GB" sz="400" dirty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  <a:buClr>
                <a:schemeClr val="tx1"/>
              </a:buClr>
              <a:buFont typeface="Verdana" charset="0"/>
              <a:buChar char="»"/>
              <a:defRPr/>
            </a:pPr>
            <a:r>
              <a:rPr lang="en-GB" sz="1200" dirty="0" err="1" smtClean="0">
                <a:solidFill>
                  <a:schemeClr val="tx1"/>
                </a:solidFill>
              </a:rPr>
              <a:t>Projektmanagement</a:t>
            </a:r>
            <a:endParaRPr lang="en-GB" sz="1200" dirty="0">
              <a:solidFill>
                <a:schemeClr val="tx1"/>
              </a:solidFill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err="1" smtClean="0">
                <a:solidFill>
                  <a:schemeClr val="tx1"/>
                </a:solidFill>
              </a:rPr>
              <a:t>Projektplan</a:t>
            </a:r>
            <a:endParaRPr lang="en-GB" sz="1000" dirty="0" smtClean="0">
              <a:solidFill>
                <a:schemeClr val="tx1"/>
              </a:solidFill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err="1" smtClean="0">
                <a:solidFill>
                  <a:schemeClr val="tx1"/>
                </a:solidFill>
              </a:rPr>
              <a:t>Risiken</a:t>
            </a:r>
            <a:endParaRPr lang="en-GB" sz="1000" dirty="0" smtClean="0">
              <a:solidFill>
                <a:schemeClr val="tx1"/>
              </a:solidFill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err="1" smtClean="0">
                <a:solidFill>
                  <a:schemeClr val="tx1"/>
                </a:solidFill>
              </a:rPr>
              <a:t>Projekttools</a:t>
            </a:r>
            <a:endParaRPr lang="en-GB" sz="1000" dirty="0" smtClean="0">
              <a:solidFill>
                <a:schemeClr val="tx1"/>
              </a:solidFill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b="1" dirty="0" err="1" smtClean="0">
                <a:solidFill>
                  <a:srgbClr val="FF0000"/>
                </a:solidFill>
              </a:rPr>
              <a:t>Statistiken</a:t>
            </a:r>
            <a:r>
              <a:rPr lang="en-GB" sz="800" dirty="0" smtClean="0">
                <a:solidFill>
                  <a:schemeClr val="tx1"/>
                </a:solidFill>
              </a:rPr>
              <a:t/>
            </a:r>
            <a:br>
              <a:rPr lang="en-GB" sz="800" dirty="0" smtClean="0">
                <a:solidFill>
                  <a:schemeClr val="tx1"/>
                </a:solidFill>
              </a:rPr>
            </a:br>
            <a:endParaRPr lang="en-GB" sz="400" dirty="0" smtClean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  <a:buClr>
                <a:schemeClr val="tx1"/>
              </a:buClr>
              <a:buFont typeface="Verdana" charset="0"/>
              <a:buChar char="»"/>
              <a:defRPr/>
            </a:pPr>
            <a:r>
              <a:rPr lang="en-GB" sz="1200" dirty="0" err="1" smtClean="0">
                <a:solidFill>
                  <a:schemeClr val="tx1"/>
                </a:solidFill>
              </a:rPr>
              <a:t>Rückblick</a:t>
            </a:r>
            <a:endParaRPr lang="en-GB" sz="1200" dirty="0">
              <a:solidFill>
                <a:schemeClr val="tx1"/>
              </a:solidFill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smtClean="0">
                <a:solidFill>
                  <a:schemeClr val="tx1"/>
                </a:solidFill>
              </a:rPr>
              <a:t>Positives</a:t>
            </a:r>
            <a:endParaRPr lang="en-GB" sz="1000" dirty="0">
              <a:solidFill>
                <a:schemeClr val="tx1"/>
              </a:solidFill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smtClean="0">
                <a:solidFill>
                  <a:schemeClr val="tx1"/>
                </a:solidFill>
              </a:rPr>
              <a:t>Negatives</a:t>
            </a:r>
            <a:endParaRPr lang="en-GB" sz="1000" dirty="0" smtClean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34300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2051721" y="188641"/>
            <a:ext cx="6984776" cy="6409010"/>
          </a:xfrm>
          <a:prstGeom prst="rect">
            <a:avLst/>
          </a:prstGeom>
          <a:solidFill>
            <a:srgbClr val="FFFFFF">
              <a:alpha val="80000"/>
            </a:srgbClr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>
              <a:cs typeface="Lucida Sans Unicode" charset="0"/>
            </a:endParaRPr>
          </a:p>
        </p:txBody>
      </p:sp>
      <p:sp>
        <p:nvSpPr>
          <p:cNvPr id="14" name="Text Box 4"/>
          <p:cNvSpPr txBox="1">
            <a:spLocks noChangeArrowheads="1"/>
          </p:cNvSpPr>
          <p:nvPr/>
        </p:nvSpPr>
        <p:spPr bwMode="auto">
          <a:xfrm>
            <a:off x="2189817" y="352424"/>
            <a:ext cx="6769100" cy="371513"/>
          </a:xfrm>
          <a:prstGeom prst="rect">
            <a:avLst/>
          </a:prstGeom>
          <a:solidFill>
            <a:srgbClr val="FFFFFF">
              <a:alpha val="20000"/>
            </a:srgbClr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Lucida Sans Unicode" charset="0"/>
              </a:defRPr>
            </a:lvl1pPr>
            <a:lvl2pPr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2pPr>
            <a:lvl3pPr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3pPr>
            <a:lvl4pPr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4pPr>
            <a:lvl5pPr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5pPr>
            <a:lvl6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6pPr>
            <a:lvl7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7pPr>
            <a:lvl8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8pPr>
            <a:lvl9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9pPr>
          </a:lstStyle>
          <a:p>
            <a:pPr eaLnBrk="1" hangingPunct="1">
              <a:lnSpc>
                <a:spcPct val="100000"/>
              </a:lnSpc>
              <a:buClr>
                <a:srgbClr val="FFFFFF"/>
              </a:buClr>
              <a:defRPr/>
            </a:pPr>
            <a:r>
              <a:rPr lang="en-GB" b="1" dirty="0" err="1" smtClean="0"/>
              <a:t>Projektstatistik</a:t>
            </a:r>
            <a:r>
              <a:rPr lang="en-GB" b="1" dirty="0" smtClean="0"/>
              <a:t> – </a:t>
            </a:r>
            <a:r>
              <a:rPr lang="en-GB" b="1" dirty="0" err="1" smtClean="0"/>
              <a:t>Zeitaufwand</a:t>
            </a:r>
            <a:r>
              <a:rPr lang="en-GB" b="1" dirty="0" smtClean="0"/>
              <a:t> pro Person</a:t>
            </a:r>
            <a:endParaRPr lang="en-GB" b="1" dirty="0"/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6697" y="1487820"/>
            <a:ext cx="5955340" cy="338437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179388" y="1117600"/>
            <a:ext cx="1800324" cy="46502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Lucida Sans Unicode" charset="0"/>
              </a:defRPr>
            </a:lvl1pPr>
            <a:lvl2pPr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2pPr>
            <a:lvl3pPr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3pPr>
            <a:lvl4pPr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4pPr>
            <a:lvl5pPr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5pPr>
            <a:lvl6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6pPr>
            <a:lvl7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7pPr>
            <a:lvl8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8pPr>
            <a:lvl9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9pPr>
          </a:lstStyle>
          <a:p>
            <a:pPr eaLnBrk="1" hangingPunct="1">
              <a:lnSpc>
                <a:spcPct val="100000"/>
              </a:lnSpc>
              <a:buClr>
                <a:schemeClr val="tx1"/>
              </a:buClr>
              <a:buFont typeface="Verdana" charset="0"/>
              <a:buChar char="»"/>
              <a:defRPr/>
            </a:pPr>
            <a:r>
              <a:rPr lang="en-GB" sz="1200" b="1" dirty="0" smtClean="0">
                <a:solidFill>
                  <a:schemeClr val="tx1"/>
                </a:solidFill>
                <a:latin typeface="+mn-lt"/>
              </a:rPr>
              <a:t> </a:t>
            </a:r>
            <a:r>
              <a:rPr lang="en-GB" sz="1200" dirty="0" smtClean="0">
                <a:solidFill>
                  <a:schemeClr val="tx1"/>
                </a:solidFill>
                <a:latin typeface="+mn-lt"/>
              </a:rPr>
              <a:t>Was </a:t>
            </a:r>
            <a:r>
              <a:rPr lang="en-GB" sz="1200" dirty="0" err="1" smtClean="0">
                <a:solidFill>
                  <a:schemeClr val="tx1"/>
                </a:solidFill>
                <a:latin typeface="+mn-lt"/>
              </a:rPr>
              <a:t>ist</a:t>
            </a:r>
            <a:r>
              <a:rPr lang="en-GB" sz="1200" dirty="0" smtClean="0">
                <a:solidFill>
                  <a:schemeClr val="tx1"/>
                </a:solidFill>
                <a:latin typeface="+mn-lt"/>
              </a:rPr>
              <a:t> wt4u?</a:t>
            </a:r>
          </a:p>
          <a:p>
            <a:pPr eaLnBrk="1" hangingPunct="1">
              <a:lnSpc>
                <a:spcPct val="100000"/>
              </a:lnSpc>
              <a:buClr>
                <a:schemeClr val="tx1"/>
              </a:buClr>
              <a:buFont typeface="Verdana" charset="0"/>
              <a:buNone/>
              <a:defRPr/>
            </a:pPr>
            <a:endParaRPr lang="en-GB" sz="400" b="1" dirty="0" smtClean="0">
              <a:solidFill>
                <a:schemeClr val="tx1"/>
              </a:solidFill>
              <a:latin typeface="+mn-lt"/>
            </a:endParaRPr>
          </a:p>
          <a:p>
            <a:pPr eaLnBrk="1" hangingPunct="1">
              <a:lnSpc>
                <a:spcPct val="100000"/>
              </a:lnSpc>
              <a:buClr>
                <a:schemeClr val="tx1"/>
              </a:buClr>
              <a:buFont typeface="Verdana" charset="0"/>
              <a:buChar char="»"/>
              <a:defRPr/>
            </a:pPr>
            <a:r>
              <a:rPr lang="en-GB" sz="1200" dirty="0" smtClean="0">
                <a:solidFill>
                  <a:schemeClr val="tx1"/>
                </a:solidFill>
                <a:latin typeface="+mn-lt"/>
              </a:rPr>
              <a:t> Demo</a:t>
            </a:r>
          </a:p>
          <a:p>
            <a:pPr eaLnBrk="1" hangingPunct="1">
              <a:lnSpc>
                <a:spcPct val="100000"/>
              </a:lnSpc>
              <a:buClr>
                <a:schemeClr val="tx1"/>
              </a:buClr>
              <a:buFont typeface="Verdana" charset="0"/>
              <a:buNone/>
              <a:defRPr/>
            </a:pPr>
            <a:r>
              <a:rPr lang="en-GB" sz="400" dirty="0" smtClean="0">
                <a:solidFill>
                  <a:schemeClr val="tx1"/>
                </a:solidFill>
                <a:latin typeface="+mn-lt"/>
              </a:rPr>
              <a:t> </a:t>
            </a:r>
          </a:p>
          <a:p>
            <a:pPr eaLnBrk="1" hangingPunct="1">
              <a:lnSpc>
                <a:spcPct val="100000"/>
              </a:lnSpc>
              <a:buClr>
                <a:schemeClr val="tx1"/>
              </a:buClr>
              <a:buFont typeface="Verdana" charset="0"/>
              <a:buChar char="»"/>
              <a:defRPr/>
            </a:pPr>
            <a:r>
              <a:rPr lang="en-GB" sz="1200" dirty="0" smtClean="0">
                <a:solidFill>
                  <a:schemeClr val="tx1"/>
                </a:solidFill>
                <a:latin typeface="+mn-lt"/>
              </a:rPr>
              <a:t> </a:t>
            </a:r>
            <a:r>
              <a:rPr lang="en-GB" sz="1200" dirty="0" err="1" smtClean="0">
                <a:solidFill>
                  <a:schemeClr val="tx1"/>
                </a:solidFill>
                <a:latin typeface="+mn-lt"/>
              </a:rPr>
              <a:t>Architektur</a:t>
            </a:r>
            <a:endParaRPr lang="en-GB" sz="1200" dirty="0" smtClean="0">
              <a:solidFill>
                <a:schemeClr val="tx1"/>
              </a:solidFill>
              <a:latin typeface="+mn-lt"/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err="1" smtClean="0">
                <a:solidFill>
                  <a:schemeClr val="tx1"/>
                </a:solidFill>
                <a:latin typeface="+mn-lt"/>
              </a:rPr>
              <a:t>Systemübersicht</a:t>
            </a:r>
            <a:endParaRPr lang="en-GB" sz="1000" dirty="0" smtClean="0">
              <a:solidFill>
                <a:schemeClr val="tx1"/>
              </a:solidFill>
              <a:latin typeface="+mn-lt"/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err="1" smtClean="0">
                <a:solidFill>
                  <a:schemeClr val="tx1"/>
                </a:solidFill>
                <a:latin typeface="+mn-lt"/>
              </a:rPr>
              <a:t>Technologien</a:t>
            </a:r>
            <a:endParaRPr lang="en-GB" sz="1000" dirty="0" smtClean="0">
              <a:solidFill>
                <a:schemeClr val="tx1"/>
              </a:solidFill>
              <a:latin typeface="+mn-lt"/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smtClean="0">
                <a:solidFill>
                  <a:schemeClr val="tx1"/>
                </a:solidFill>
                <a:latin typeface="+mn-lt"/>
              </a:rPr>
              <a:t>Server</a:t>
            </a: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smtClean="0">
                <a:solidFill>
                  <a:schemeClr val="tx1"/>
                </a:solidFill>
                <a:latin typeface="+mn-lt"/>
              </a:rPr>
              <a:t>UML-</a:t>
            </a:r>
            <a:r>
              <a:rPr lang="en-GB" sz="1000" dirty="0" err="1" smtClean="0">
                <a:solidFill>
                  <a:schemeClr val="tx1"/>
                </a:solidFill>
                <a:latin typeface="+mn-lt"/>
              </a:rPr>
              <a:t>Diagramme</a:t>
            </a:r>
            <a:endParaRPr lang="en-GB" sz="1000" dirty="0" smtClean="0">
              <a:solidFill>
                <a:schemeClr val="tx1"/>
              </a:solidFill>
              <a:latin typeface="+mn-lt"/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smtClean="0">
                <a:solidFill>
                  <a:schemeClr val="tx1"/>
                </a:solidFill>
                <a:latin typeface="+mn-lt"/>
              </a:rPr>
              <a:t>Implementation MVC</a:t>
            </a: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err="1" smtClean="0">
                <a:solidFill>
                  <a:schemeClr val="tx1"/>
                </a:solidFill>
                <a:latin typeface="+mn-lt"/>
              </a:rPr>
              <a:t>BusinessLogic</a:t>
            </a:r>
            <a:endParaRPr lang="en-GB" sz="1000" dirty="0" smtClean="0">
              <a:solidFill>
                <a:schemeClr val="tx1"/>
              </a:solidFill>
              <a:latin typeface="+mn-lt"/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smtClean="0">
                <a:solidFill>
                  <a:schemeClr val="tx1"/>
                </a:solidFill>
                <a:latin typeface="+mn-lt"/>
              </a:rPr>
              <a:t>GET-Request</a:t>
            </a: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smtClean="0">
                <a:solidFill>
                  <a:schemeClr val="tx1"/>
                </a:solidFill>
                <a:latin typeface="+mn-lt"/>
              </a:rPr>
              <a:t>Exception Handling</a:t>
            </a: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err="1" smtClean="0">
                <a:solidFill>
                  <a:schemeClr val="tx1"/>
                </a:solidFill>
                <a:latin typeface="+mn-lt"/>
              </a:rPr>
              <a:t>Benutzerverwaltung</a:t>
            </a:r>
            <a:endParaRPr lang="en-GB" sz="1000" dirty="0" smtClean="0">
              <a:solidFill>
                <a:schemeClr val="tx1"/>
              </a:solidFill>
              <a:latin typeface="+mn-lt"/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smtClean="0">
                <a:solidFill>
                  <a:schemeClr val="tx1"/>
                </a:solidFill>
                <a:latin typeface="+mn-lt"/>
              </a:rPr>
              <a:t>Security</a:t>
            </a: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smtClean="0">
                <a:solidFill>
                  <a:schemeClr val="tx1"/>
                </a:solidFill>
                <a:latin typeface="+mn-lt"/>
              </a:rPr>
              <a:t>Transactions</a:t>
            </a: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err="1" smtClean="0">
                <a:solidFill>
                  <a:schemeClr val="tx1"/>
                </a:solidFill>
                <a:latin typeface="+mn-lt"/>
              </a:rPr>
              <a:t>Javascript</a:t>
            </a:r>
            <a:endParaRPr lang="en-GB" sz="1000" dirty="0" smtClean="0">
              <a:solidFill>
                <a:schemeClr val="tx1"/>
              </a:solidFill>
              <a:latin typeface="+mn-lt"/>
            </a:endParaRPr>
          </a:p>
          <a:p>
            <a:pPr eaLnBrk="1" hangingPunct="1">
              <a:lnSpc>
                <a:spcPct val="100000"/>
              </a:lnSpc>
              <a:buClr>
                <a:schemeClr val="tx1"/>
              </a:buClr>
              <a:buFont typeface="Verdana" charset="0"/>
              <a:buChar char="»"/>
              <a:defRPr/>
            </a:pPr>
            <a:endParaRPr lang="en-GB" sz="400" dirty="0" smtClean="0">
              <a:solidFill>
                <a:schemeClr val="tx1"/>
              </a:solidFill>
              <a:latin typeface="+mn-lt"/>
            </a:endParaRPr>
          </a:p>
          <a:p>
            <a:pPr eaLnBrk="1" hangingPunct="1">
              <a:lnSpc>
                <a:spcPct val="100000"/>
              </a:lnSpc>
              <a:buClr>
                <a:schemeClr val="tx1"/>
              </a:buClr>
              <a:buFont typeface="Verdana" charset="0"/>
              <a:buChar char="»"/>
              <a:defRPr/>
            </a:pPr>
            <a:r>
              <a:rPr lang="en-GB" sz="1200" dirty="0" err="1" smtClean="0">
                <a:solidFill>
                  <a:schemeClr val="tx1"/>
                </a:solidFill>
                <a:latin typeface="+mn-lt"/>
              </a:rPr>
              <a:t>Qualitätsmanagement</a:t>
            </a:r>
            <a:endParaRPr lang="en-GB" sz="1200" dirty="0" smtClean="0">
              <a:solidFill>
                <a:schemeClr val="tx1"/>
              </a:solidFill>
              <a:latin typeface="+mn-lt"/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err="1" smtClean="0">
                <a:solidFill>
                  <a:schemeClr val="tx1"/>
                </a:solidFill>
              </a:rPr>
              <a:t>Massnahmen</a:t>
            </a:r>
            <a:endParaRPr lang="en-GB" sz="1000" dirty="0" smtClean="0">
              <a:solidFill>
                <a:schemeClr val="tx1"/>
              </a:solidFill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smtClean="0">
                <a:solidFill>
                  <a:schemeClr val="tx1"/>
                </a:solidFill>
              </a:rPr>
              <a:t>Testing</a:t>
            </a: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err="1" smtClean="0">
                <a:solidFill>
                  <a:schemeClr val="tx1"/>
                </a:solidFill>
              </a:rPr>
              <a:t>Metriken</a:t>
            </a:r>
            <a:endParaRPr lang="en-GB" sz="1000" dirty="0" smtClean="0">
              <a:solidFill>
                <a:schemeClr val="tx1"/>
              </a:solidFill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smtClean="0">
                <a:solidFill>
                  <a:schemeClr val="tx1"/>
                </a:solidFill>
              </a:rPr>
              <a:t>Usability Test</a:t>
            </a:r>
            <a:r>
              <a:rPr lang="en-GB" sz="800" dirty="0" smtClean="0">
                <a:solidFill>
                  <a:schemeClr val="tx1"/>
                </a:solidFill>
              </a:rPr>
              <a:t/>
            </a:r>
            <a:br>
              <a:rPr lang="en-GB" sz="800" dirty="0" smtClean="0">
                <a:solidFill>
                  <a:schemeClr val="tx1"/>
                </a:solidFill>
              </a:rPr>
            </a:br>
            <a:endParaRPr lang="en-GB" sz="400" dirty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  <a:buClr>
                <a:schemeClr val="tx1"/>
              </a:buClr>
              <a:buFont typeface="Verdana" charset="0"/>
              <a:buChar char="»"/>
              <a:defRPr/>
            </a:pPr>
            <a:r>
              <a:rPr lang="en-GB" sz="1200" dirty="0" err="1" smtClean="0">
                <a:solidFill>
                  <a:schemeClr val="tx1"/>
                </a:solidFill>
              </a:rPr>
              <a:t>Projektmanagement</a:t>
            </a:r>
            <a:endParaRPr lang="en-GB" sz="1200" dirty="0">
              <a:solidFill>
                <a:schemeClr val="tx1"/>
              </a:solidFill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err="1" smtClean="0">
                <a:solidFill>
                  <a:schemeClr val="tx1"/>
                </a:solidFill>
              </a:rPr>
              <a:t>Projektplan</a:t>
            </a:r>
            <a:endParaRPr lang="en-GB" sz="1000" dirty="0" smtClean="0">
              <a:solidFill>
                <a:schemeClr val="tx1"/>
              </a:solidFill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err="1" smtClean="0">
                <a:solidFill>
                  <a:schemeClr val="tx1"/>
                </a:solidFill>
              </a:rPr>
              <a:t>Risiken</a:t>
            </a:r>
            <a:endParaRPr lang="en-GB" sz="1000" dirty="0" smtClean="0">
              <a:solidFill>
                <a:schemeClr val="tx1"/>
              </a:solidFill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err="1" smtClean="0">
                <a:solidFill>
                  <a:schemeClr val="tx1"/>
                </a:solidFill>
              </a:rPr>
              <a:t>Projekttools</a:t>
            </a:r>
            <a:endParaRPr lang="en-GB" sz="1000" dirty="0" smtClean="0">
              <a:solidFill>
                <a:schemeClr val="tx1"/>
              </a:solidFill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b="1" dirty="0" err="1" smtClean="0">
                <a:solidFill>
                  <a:srgbClr val="FF0000"/>
                </a:solidFill>
              </a:rPr>
              <a:t>Statistiken</a:t>
            </a:r>
            <a:r>
              <a:rPr lang="en-GB" sz="800" dirty="0" smtClean="0">
                <a:solidFill>
                  <a:schemeClr val="tx1"/>
                </a:solidFill>
              </a:rPr>
              <a:t/>
            </a:r>
            <a:br>
              <a:rPr lang="en-GB" sz="800" dirty="0" smtClean="0">
                <a:solidFill>
                  <a:schemeClr val="tx1"/>
                </a:solidFill>
              </a:rPr>
            </a:br>
            <a:endParaRPr lang="en-GB" sz="400" dirty="0" smtClean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  <a:buClr>
                <a:schemeClr val="tx1"/>
              </a:buClr>
              <a:buFont typeface="Verdana" charset="0"/>
              <a:buChar char="»"/>
              <a:defRPr/>
            </a:pPr>
            <a:r>
              <a:rPr lang="en-GB" sz="1200" dirty="0" err="1" smtClean="0">
                <a:solidFill>
                  <a:schemeClr val="tx1"/>
                </a:solidFill>
              </a:rPr>
              <a:t>Rückblick</a:t>
            </a:r>
            <a:endParaRPr lang="en-GB" sz="1200" dirty="0">
              <a:solidFill>
                <a:schemeClr val="tx1"/>
              </a:solidFill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smtClean="0">
                <a:solidFill>
                  <a:schemeClr val="tx1"/>
                </a:solidFill>
              </a:rPr>
              <a:t>Positives</a:t>
            </a:r>
            <a:endParaRPr lang="en-GB" sz="1000" dirty="0">
              <a:solidFill>
                <a:schemeClr val="tx1"/>
              </a:solidFill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smtClean="0">
                <a:solidFill>
                  <a:schemeClr val="tx1"/>
                </a:solidFill>
              </a:rPr>
              <a:t>Negatives</a:t>
            </a:r>
            <a:endParaRPr lang="en-GB" sz="1000" dirty="0" smtClean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03532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2051721" y="188641"/>
            <a:ext cx="6984776" cy="6409010"/>
          </a:xfrm>
          <a:prstGeom prst="rect">
            <a:avLst/>
          </a:prstGeom>
          <a:solidFill>
            <a:srgbClr val="FFFFFF">
              <a:alpha val="80000"/>
            </a:srgbClr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>
              <a:cs typeface="Lucida Sans Unicode" charset="0"/>
            </a:endParaRPr>
          </a:p>
        </p:txBody>
      </p:sp>
      <p:sp>
        <p:nvSpPr>
          <p:cNvPr id="14" name="Text Box 4"/>
          <p:cNvSpPr txBox="1">
            <a:spLocks noChangeArrowheads="1"/>
          </p:cNvSpPr>
          <p:nvPr/>
        </p:nvSpPr>
        <p:spPr bwMode="auto">
          <a:xfrm>
            <a:off x="2189817" y="352424"/>
            <a:ext cx="6769100" cy="371513"/>
          </a:xfrm>
          <a:prstGeom prst="rect">
            <a:avLst/>
          </a:prstGeom>
          <a:solidFill>
            <a:srgbClr val="FFFFFF">
              <a:alpha val="20000"/>
            </a:srgbClr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Lucida Sans Unicode" charset="0"/>
              </a:defRPr>
            </a:lvl1pPr>
            <a:lvl2pPr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2pPr>
            <a:lvl3pPr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3pPr>
            <a:lvl4pPr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4pPr>
            <a:lvl5pPr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5pPr>
            <a:lvl6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6pPr>
            <a:lvl7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7pPr>
            <a:lvl8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8pPr>
            <a:lvl9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9pPr>
          </a:lstStyle>
          <a:p>
            <a:pPr eaLnBrk="1" hangingPunct="1">
              <a:lnSpc>
                <a:spcPct val="100000"/>
              </a:lnSpc>
              <a:buClr>
                <a:srgbClr val="FFFFFF"/>
              </a:buClr>
              <a:defRPr/>
            </a:pPr>
            <a:r>
              <a:rPr lang="en-GB" b="1" dirty="0" err="1" smtClean="0"/>
              <a:t>Projektstatistik</a:t>
            </a:r>
            <a:r>
              <a:rPr lang="en-GB" b="1" dirty="0" smtClean="0"/>
              <a:t> – </a:t>
            </a:r>
            <a:r>
              <a:rPr lang="en-GB" b="1" dirty="0" err="1" smtClean="0"/>
              <a:t>Zeitaufwand</a:t>
            </a:r>
            <a:r>
              <a:rPr lang="en-GB" b="1" dirty="0" smtClean="0"/>
              <a:t> pro Person </a:t>
            </a:r>
            <a:r>
              <a:rPr lang="en-GB" b="1" dirty="0" err="1" smtClean="0"/>
              <a:t>Wochenverlauf</a:t>
            </a:r>
            <a:endParaRPr lang="en-GB" b="1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5670" y="1988840"/>
            <a:ext cx="6316877" cy="261406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179388" y="1117600"/>
            <a:ext cx="1800324" cy="46502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Lucida Sans Unicode" charset="0"/>
              </a:defRPr>
            </a:lvl1pPr>
            <a:lvl2pPr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2pPr>
            <a:lvl3pPr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3pPr>
            <a:lvl4pPr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4pPr>
            <a:lvl5pPr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5pPr>
            <a:lvl6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6pPr>
            <a:lvl7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7pPr>
            <a:lvl8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8pPr>
            <a:lvl9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9pPr>
          </a:lstStyle>
          <a:p>
            <a:pPr eaLnBrk="1" hangingPunct="1">
              <a:lnSpc>
                <a:spcPct val="100000"/>
              </a:lnSpc>
              <a:buClr>
                <a:schemeClr val="tx1"/>
              </a:buClr>
              <a:buFont typeface="Verdana" charset="0"/>
              <a:buChar char="»"/>
              <a:defRPr/>
            </a:pPr>
            <a:r>
              <a:rPr lang="en-GB" sz="1200" b="1" dirty="0" smtClean="0">
                <a:solidFill>
                  <a:schemeClr val="tx1"/>
                </a:solidFill>
                <a:latin typeface="+mn-lt"/>
              </a:rPr>
              <a:t> </a:t>
            </a:r>
            <a:r>
              <a:rPr lang="en-GB" sz="1200" dirty="0" smtClean="0">
                <a:solidFill>
                  <a:schemeClr val="tx1"/>
                </a:solidFill>
                <a:latin typeface="+mn-lt"/>
              </a:rPr>
              <a:t>Was </a:t>
            </a:r>
            <a:r>
              <a:rPr lang="en-GB" sz="1200" dirty="0" err="1" smtClean="0">
                <a:solidFill>
                  <a:schemeClr val="tx1"/>
                </a:solidFill>
                <a:latin typeface="+mn-lt"/>
              </a:rPr>
              <a:t>ist</a:t>
            </a:r>
            <a:r>
              <a:rPr lang="en-GB" sz="1200" dirty="0" smtClean="0">
                <a:solidFill>
                  <a:schemeClr val="tx1"/>
                </a:solidFill>
                <a:latin typeface="+mn-lt"/>
              </a:rPr>
              <a:t> wt4u?</a:t>
            </a:r>
          </a:p>
          <a:p>
            <a:pPr eaLnBrk="1" hangingPunct="1">
              <a:lnSpc>
                <a:spcPct val="100000"/>
              </a:lnSpc>
              <a:buClr>
                <a:schemeClr val="tx1"/>
              </a:buClr>
              <a:buFont typeface="Verdana" charset="0"/>
              <a:buNone/>
              <a:defRPr/>
            </a:pPr>
            <a:endParaRPr lang="en-GB" sz="400" b="1" dirty="0" smtClean="0">
              <a:solidFill>
                <a:schemeClr val="tx1"/>
              </a:solidFill>
              <a:latin typeface="+mn-lt"/>
            </a:endParaRPr>
          </a:p>
          <a:p>
            <a:pPr eaLnBrk="1" hangingPunct="1">
              <a:lnSpc>
                <a:spcPct val="100000"/>
              </a:lnSpc>
              <a:buClr>
                <a:schemeClr val="tx1"/>
              </a:buClr>
              <a:buFont typeface="Verdana" charset="0"/>
              <a:buChar char="»"/>
              <a:defRPr/>
            </a:pPr>
            <a:r>
              <a:rPr lang="en-GB" sz="1200" dirty="0" smtClean="0">
                <a:solidFill>
                  <a:schemeClr val="tx1"/>
                </a:solidFill>
                <a:latin typeface="+mn-lt"/>
              </a:rPr>
              <a:t> Demo</a:t>
            </a:r>
          </a:p>
          <a:p>
            <a:pPr eaLnBrk="1" hangingPunct="1">
              <a:lnSpc>
                <a:spcPct val="100000"/>
              </a:lnSpc>
              <a:buClr>
                <a:schemeClr val="tx1"/>
              </a:buClr>
              <a:buFont typeface="Verdana" charset="0"/>
              <a:buNone/>
              <a:defRPr/>
            </a:pPr>
            <a:r>
              <a:rPr lang="en-GB" sz="400" dirty="0" smtClean="0">
                <a:solidFill>
                  <a:schemeClr val="tx1"/>
                </a:solidFill>
                <a:latin typeface="+mn-lt"/>
              </a:rPr>
              <a:t> </a:t>
            </a:r>
          </a:p>
          <a:p>
            <a:pPr eaLnBrk="1" hangingPunct="1">
              <a:lnSpc>
                <a:spcPct val="100000"/>
              </a:lnSpc>
              <a:buClr>
                <a:schemeClr val="tx1"/>
              </a:buClr>
              <a:buFont typeface="Verdana" charset="0"/>
              <a:buChar char="»"/>
              <a:defRPr/>
            </a:pPr>
            <a:r>
              <a:rPr lang="en-GB" sz="1200" dirty="0" smtClean="0">
                <a:solidFill>
                  <a:schemeClr val="tx1"/>
                </a:solidFill>
                <a:latin typeface="+mn-lt"/>
              </a:rPr>
              <a:t> </a:t>
            </a:r>
            <a:r>
              <a:rPr lang="en-GB" sz="1200" dirty="0" err="1" smtClean="0">
                <a:solidFill>
                  <a:schemeClr val="tx1"/>
                </a:solidFill>
                <a:latin typeface="+mn-lt"/>
              </a:rPr>
              <a:t>Architektur</a:t>
            </a:r>
            <a:endParaRPr lang="en-GB" sz="1200" dirty="0" smtClean="0">
              <a:solidFill>
                <a:schemeClr val="tx1"/>
              </a:solidFill>
              <a:latin typeface="+mn-lt"/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err="1" smtClean="0">
                <a:solidFill>
                  <a:schemeClr val="tx1"/>
                </a:solidFill>
                <a:latin typeface="+mn-lt"/>
              </a:rPr>
              <a:t>Systemübersicht</a:t>
            </a:r>
            <a:endParaRPr lang="en-GB" sz="1000" dirty="0" smtClean="0">
              <a:solidFill>
                <a:schemeClr val="tx1"/>
              </a:solidFill>
              <a:latin typeface="+mn-lt"/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err="1" smtClean="0">
                <a:solidFill>
                  <a:schemeClr val="tx1"/>
                </a:solidFill>
                <a:latin typeface="+mn-lt"/>
              </a:rPr>
              <a:t>Technologien</a:t>
            </a:r>
            <a:endParaRPr lang="en-GB" sz="1000" dirty="0" smtClean="0">
              <a:solidFill>
                <a:schemeClr val="tx1"/>
              </a:solidFill>
              <a:latin typeface="+mn-lt"/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smtClean="0">
                <a:solidFill>
                  <a:schemeClr val="tx1"/>
                </a:solidFill>
                <a:latin typeface="+mn-lt"/>
              </a:rPr>
              <a:t>Server</a:t>
            </a: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smtClean="0">
                <a:solidFill>
                  <a:schemeClr val="tx1"/>
                </a:solidFill>
                <a:latin typeface="+mn-lt"/>
              </a:rPr>
              <a:t>UML-</a:t>
            </a:r>
            <a:r>
              <a:rPr lang="en-GB" sz="1000" dirty="0" err="1" smtClean="0">
                <a:solidFill>
                  <a:schemeClr val="tx1"/>
                </a:solidFill>
                <a:latin typeface="+mn-lt"/>
              </a:rPr>
              <a:t>Diagramme</a:t>
            </a:r>
            <a:endParaRPr lang="en-GB" sz="1000" dirty="0" smtClean="0">
              <a:solidFill>
                <a:schemeClr val="tx1"/>
              </a:solidFill>
              <a:latin typeface="+mn-lt"/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smtClean="0">
                <a:solidFill>
                  <a:schemeClr val="tx1"/>
                </a:solidFill>
                <a:latin typeface="+mn-lt"/>
              </a:rPr>
              <a:t>Implementation MVC</a:t>
            </a: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err="1" smtClean="0">
                <a:solidFill>
                  <a:schemeClr val="tx1"/>
                </a:solidFill>
                <a:latin typeface="+mn-lt"/>
              </a:rPr>
              <a:t>BusinessLogic</a:t>
            </a:r>
            <a:endParaRPr lang="en-GB" sz="1000" dirty="0" smtClean="0">
              <a:solidFill>
                <a:schemeClr val="tx1"/>
              </a:solidFill>
              <a:latin typeface="+mn-lt"/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smtClean="0">
                <a:solidFill>
                  <a:schemeClr val="tx1"/>
                </a:solidFill>
                <a:latin typeface="+mn-lt"/>
              </a:rPr>
              <a:t>GET-Request</a:t>
            </a: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smtClean="0">
                <a:solidFill>
                  <a:schemeClr val="tx1"/>
                </a:solidFill>
                <a:latin typeface="+mn-lt"/>
              </a:rPr>
              <a:t>Exception Handling</a:t>
            </a: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err="1" smtClean="0">
                <a:solidFill>
                  <a:schemeClr val="tx1"/>
                </a:solidFill>
                <a:latin typeface="+mn-lt"/>
              </a:rPr>
              <a:t>Benutzerverwaltung</a:t>
            </a:r>
            <a:endParaRPr lang="en-GB" sz="1000" dirty="0" smtClean="0">
              <a:solidFill>
                <a:schemeClr val="tx1"/>
              </a:solidFill>
              <a:latin typeface="+mn-lt"/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smtClean="0">
                <a:solidFill>
                  <a:schemeClr val="tx1"/>
                </a:solidFill>
                <a:latin typeface="+mn-lt"/>
              </a:rPr>
              <a:t>Security</a:t>
            </a: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smtClean="0">
                <a:solidFill>
                  <a:schemeClr val="tx1"/>
                </a:solidFill>
                <a:latin typeface="+mn-lt"/>
              </a:rPr>
              <a:t>Transactions</a:t>
            </a: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err="1" smtClean="0">
                <a:solidFill>
                  <a:schemeClr val="tx1"/>
                </a:solidFill>
                <a:latin typeface="+mn-lt"/>
              </a:rPr>
              <a:t>Javascript</a:t>
            </a:r>
            <a:endParaRPr lang="en-GB" sz="1000" dirty="0" smtClean="0">
              <a:solidFill>
                <a:schemeClr val="tx1"/>
              </a:solidFill>
              <a:latin typeface="+mn-lt"/>
            </a:endParaRPr>
          </a:p>
          <a:p>
            <a:pPr eaLnBrk="1" hangingPunct="1">
              <a:lnSpc>
                <a:spcPct val="100000"/>
              </a:lnSpc>
              <a:buClr>
                <a:schemeClr val="tx1"/>
              </a:buClr>
              <a:buFont typeface="Verdana" charset="0"/>
              <a:buChar char="»"/>
              <a:defRPr/>
            </a:pPr>
            <a:endParaRPr lang="en-GB" sz="400" dirty="0" smtClean="0">
              <a:solidFill>
                <a:schemeClr val="tx1"/>
              </a:solidFill>
              <a:latin typeface="+mn-lt"/>
            </a:endParaRPr>
          </a:p>
          <a:p>
            <a:pPr eaLnBrk="1" hangingPunct="1">
              <a:lnSpc>
                <a:spcPct val="100000"/>
              </a:lnSpc>
              <a:buClr>
                <a:schemeClr val="tx1"/>
              </a:buClr>
              <a:buFont typeface="Verdana" charset="0"/>
              <a:buChar char="»"/>
              <a:defRPr/>
            </a:pPr>
            <a:r>
              <a:rPr lang="en-GB" sz="1200" dirty="0" err="1" smtClean="0">
                <a:solidFill>
                  <a:schemeClr val="tx1"/>
                </a:solidFill>
                <a:latin typeface="+mn-lt"/>
              </a:rPr>
              <a:t>Qualitätsmanagement</a:t>
            </a:r>
            <a:endParaRPr lang="en-GB" sz="1200" dirty="0" smtClean="0">
              <a:solidFill>
                <a:schemeClr val="tx1"/>
              </a:solidFill>
              <a:latin typeface="+mn-lt"/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err="1" smtClean="0">
                <a:solidFill>
                  <a:schemeClr val="tx1"/>
                </a:solidFill>
              </a:rPr>
              <a:t>Massnahmen</a:t>
            </a:r>
            <a:endParaRPr lang="en-GB" sz="1000" dirty="0" smtClean="0">
              <a:solidFill>
                <a:schemeClr val="tx1"/>
              </a:solidFill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smtClean="0">
                <a:solidFill>
                  <a:schemeClr val="tx1"/>
                </a:solidFill>
              </a:rPr>
              <a:t>Testing</a:t>
            </a: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err="1" smtClean="0">
                <a:solidFill>
                  <a:schemeClr val="tx1"/>
                </a:solidFill>
              </a:rPr>
              <a:t>Metriken</a:t>
            </a:r>
            <a:endParaRPr lang="en-GB" sz="1000" dirty="0" smtClean="0">
              <a:solidFill>
                <a:schemeClr val="tx1"/>
              </a:solidFill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smtClean="0">
                <a:solidFill>
                  <a:schemeClr val="tx1"/>
                </a:solidFill>
              </a:rPr>
              <a:t>Usability Test</a:t>
            </a:r>
            <a:r>
              <a:rPr lang="en-GB" sz="800" dirty="0" smtClean="0">
                <a:solidFill>
                  <a:schemeClr val="tx1"/>
                </a:solidFill>
              </a:rPr>
              <a:t/>
            </a:r>
            <a:br>
              <a:rPr lang="en-GB" sz="800" dirty="0" smtClean="0">
                <a:solidFill>
                  <a:schemeClr val="tx1"/>
                </a:solidFill>
              </a:rPr>
            </a:br>
            <a:endParaRPr lang="en-GB" sz="400" dirty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  <a:buClr>
                <a:schemeClr val="tx1"/>
              </a:buClr>
              <a:buFont typeface="Verdana" charset="0"/>
              <a:buChar char="»"/>
              <a:defRPr/>
            </a:pPr>
            <a:r>
              <a:rPr lang="en-GB" sz="1200" dirty="0" err="1" smtClean="0">
                <a:solidFill>
                  <a:schemeClr val="tx1"/>
                </a:solidFill>
              </a:rPr>
              <a:t>Projektmanagement</a:t>
            </a:r>
            <a:endParaRPr lang="en-GB" sz="1200" dirty="0">
              <a:solidFill>
                <a:schemeClr val="tx1"/>
              </a:solidFill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err="1" smtClean="0">
                <a:solidFill>
                  <a:schemeClr val="tx1"/>
                </a:solidFill>
              </a:rPr>
              <a:t>Projektplan</a:t>
            </a:r>
            <a:endParaRPr lang="en-GB" sz="1000" dirty="0" smtClean="0">
              <a:solidFill>
                <a:schemeClr val="tx1"/>
              </a:solidFill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err="1" smtClean="0">
                <a:solidFill>
                  <a:schemeClr val="tx1"/>
                </a:solidFill>
              </a:rPr>
              <a:t>Risiken</a:t>
            </a:r>
            <a:endParaRPr lang="en-GB" sz="1000" dirty="0" smtClean="0">
              <a:solidFill>
                <a:schemeClr val="tx1"/>
              </a:solidFill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err="1" smtClean="0">
                <a:solidFill>
                  <a:schemeClr val="tx1"/>
                </a:solidFill>
              </a:rPr>
              <a:t>Projekttools</a:t>
            </a:r>
            <a:endParaRPr lang="en-GB" sz="1000" dirty="0" smtClean="0">
              <a:solidFill>
                <a:schemeClr val="tx1"/>
              </a:solidFill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b="1" dirty="0" err="1" smtClean="0">
                <a:solidFill>
                  <a:srgbClr val="FF0000"/>
                </a:solidFill>
              </a:rPr>
              <a:t>Statistiken</a:t>
            </a:r>
            <a:r>
              <a:rPr lang="en-GB" sz="800" dirty="0" smtClean="0">
                <a:solidFill>
                  <a:schemeClr val="tx1"/>
                </a:solidFill>
              </a:rPr>
              <a:t/>
            </a:r>
            <a:br>
              <a:rPr lang="en-GB" sz="800" dirty="0" smtClean="0">
                <a:solidFill>
                  <a:schemeClr val="tx1"/>
                </a:solidFill>
              </a:rPr>
            </a:br>
            <a:endParaRPr lang="en-GB" sz="400" dirty="0" smtClean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  <a:buClr>
                <a:schemeClr val="tx1"/>
              </a:buClr>
              <a:buFont typeface="Verdana" charset="0"/>
              <a:buChar char="»"/>
              <a:defRPr/>
            </a:pPr>
            <a:r>
              <a:rPr lang="en-GB" sz="1200" dirty="0" err="1" smtClean="0">
                <a:solidFill>
                  <a:schemeClr val="tx1"/>
                </a:solidFill>
              </a:rPr>
              <a:t>Rückblick</a:t>
            </a:r>
            <a:endParaRPr lang="en-GB" sz="1200" dirty="0">
              <a:solidFill>
                <a:schemeClr val="tx1"/>
              </a:solidFill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smtClean="0">
                <a:solidFill>
                  <a:schemeClr val="tx1"/>
                </a:solidFill>
              </a:rPr>
              <a:t>Positives</a:t>
            </a:r>
            <a:endParaRPr lang="en-GB" sz="1000" dirty="0">
              <a:solidFill>
                <a:schemeClr val="tx1"/>
              </a:solidFill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smtClean="0">
                <a:solidFill>
                  <a:schemeClr val="tx1"/>
                </a:solidFill>
              </a:rPr>
              <a:t>Negatives</a:t>
            </a:r>
            <a:endParaRPr lang="en-GB" sz="1000" dirty="0" smtClean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15038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79511" y="188640"/>
            <a:ext cx="8856985" cy="6409010"/>
          </a:xfrm>
          <a:prstGeom prst="rect">
            <a:avLst/>
          </a:prstGeom>
          <a:solidFill>
            <a:srgbClr val="FFFFFF">
              <a:alpha val="80000"/>
            </a:srgbClr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>
              <a:cs typeface="Lucida Sans Unicode" charset="0"/>
            </a:endParaRPr>
          </a:p>
        </p:txBody>
      </p:sp>
      <p:pic>
        <p:nvPicPr>
          <p:cNvPr id="4" name="Bild 3" descr="Logo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75" y="145466"/>
            <a:ext cx="1835729" cy="736234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179512" y="1988840"/>
            <a:ext cx="8856984" cy="15490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de-DE" sz="7200" dirty="0" smtClean="0"/>
              <a:t>Rückblick</a:t>
            </a:r>
            <a:endParaRPr lang="de-DE" sz="7200" dirty="0"/>
          </a:p>
        </p:txBody>
      </p:sp>
    </p:spTree>
    <p:extLst>
      <p:ext uri="{BB962C8B-B14F-4D97-AF65-F5344CB8AC3E}">
        <p14:creationId xmlns:p14="http://schemas.microsoft.com/office/powerpoint/2010/main" val="3348528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2051721" y="188641"/>
            <a:ext cx="6984776" cy="6409010"/>
          </a:xfrm>
          <a:prstGeom prst="rect">
            <a:avLst/>
          </a:prstGeom>
          <a:solidFill>
            <a:srgbClr val="FFFFFF">
              <a:alpha val="80000"/>
            </a:srgbClr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>
              <a:cs typeface="Lucida Sans Unicode" charset="0"/>
            </a:endParaRPr>
          </a:p>
        </p:txBody>
      </p:sp>
      <p:sp>
        <p:nvSpPr>
          <p:cNvPr id="14" name="Text Box 4"/>
          <p:cNvSpPr txBox="1">
            <a:spLocks noChangeArrowheads="1"/>
          </p:cNvSpPr>
          <p:nvPr/>
        </p:nvSpPr>
        <p:spPr bwMode="auto">
          <a:xfrm>
            <a:off x="2189817" y="352424"/>
            <a:ext cx="6769100" cy="371513"/>
          </a:xfrm>
          <a:prstGeom prst="rect">
            <a:avLst/>
          </a:prstGeom>
          <a:solidFill>
            <a:srgbClr val="FFFFFF">
              <a:alpha val="20000"/>
            </a:srgbClr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Lucida Sans Unicode" charset="0"/>
              </a:defRPr>
            </a:lvl1pPr>
            <a:lvl2pPr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2pPr>
            <a:lvl3pPr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3pPr>
            <a:lvl4pPr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4pPr>
            <a:lvl5pPr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5pPr>
            <a:lvl6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6pPr>
            <a:lvl7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7pPr>
            <a:lvl8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8pPr>
            <a:lvl9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9pPr>
          </a:lstStyle>
          <a:p>
            <a:pPr eaLnBrk="1" hangingPunct="1">
              <a:lnSpc>
                <a:spcPct val="100000"/>
              </a:lnSpc>
              <a:buClr>
                <a:srgbClr val="FFFFFF"/>
              </a:buClr>
              <a:defRPr/>
            </a:pPr>
            <a:r>
              <a:rPr lang="en-GB" b="1" dirty="0" smtClean="0"/>
              <a:t>Positives</a:t>
            </a:r>
            <a:endParaRPr lang="en-GB" b="1" dirty="0"/>
          </a:p>
        </p:txBody>
      </p:sp>
      <p:sp>
        <p:nvSpPr>
          <p:cNvPr id="2" name="TextBox 1"/>
          <p:cNvSpPr txBox="1"/>
          <p:nvPr/>
        </p:nvSpPr>
        <p:spPr>
          <a:xfrm>
            <a:off x="2411760" y="1340768"/>
            <a:ext cx="568863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de-CH" dirty="0" smtClean="0"/>
              <a:t>Erstes grosses Projekt &gt; Einsatz von RUP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de-CH" dirty="0" smtClean="0"/>
              <a:t>Kennenlernen von ASP.NET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de-CH" dirty="0" smtClean="0"/>
              <a:t>Server einrichten</a:t>
            </a:r>
            <a:endParaRPr lang="de-CH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de-CH" dirty="0" smtClean="0"/>
              <a:t>MVC anwenden</a:t>
            </a:r>
            <a:endParaRPr lang="de-CH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de-CH" dirty="0" smtClean="0"/>
              <a:t>Verbesserung in HTML</a:t>
            </a:r>
            <a:r>
              <a:rPr lang="de-CH" dirty="0"/>
              <a:t>, CSS, JavaScript, </a:t>
            </a:r>
            <a:r>
              <a:rPr lang="de-CH" dirty="0" err="1" smtClean="0"/>
              <a:t>JQuery</a:t>
            </a:r>
            <a:endParaRPr lang="de-CH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de-CH" dirty="0" smtClean="0"/>
              <a:t>Bootstrap</a:t>
            </a:r>
            <a:endParaRPr lang="de-CH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de-CH" dirty="0"/>
              <a:t>Projektplan </a:t>
            </a:r>
            <a:r>
              <a:rPr lang="de-CH" dirty="0" smtClean="0"/>
              <a:t>eingehalten</a:t>
            </a:r>
            <a:endParaRPr lang="de-CH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de-CH" dirty="0" smtClean="0"/>
              <a:t>Zusammenarbeit</a:t>
            </a:r>
            <a:endParaRPr lang="de-CH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 smtClean="0"/>
              <a:t>Dokumente und Tickets laufend nachgeführt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 smtClean="0"/>
              <a:t>Visual Studio 13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 smtClean="0"/>
              <a:t>Online Dokumentation (Microsoft)</a:t>
            </a:r>
            <a:endParaRPr lang="de-CH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 smtClean="0"/>
              <a:t>Probleme effizient gelöst (Stackoverflow)</a:t>
            </a:r>
          </a:p>
        </p:txBody>
      </p:sp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179388" y="1117600"/>
            <a:ext cx="1800324" cy="46502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Lucida Sans Unicode" charset="0"/>
              </a:defRPr>
            </a:lvl1pPr>
            <a:lvl2pPr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2pPr>
            <a:lvl3pPr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3pPr>
            <a:lvl4pPr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4pPr>
            <a:lvl5pPr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5pPr>
            <a:lvl6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6pPr>
            <a:lvl7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7pPr>
            <a:lvl8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8pPr>
            <a:lvl9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9pPr>
          </a:lstStyle>
          <a:p>
            <a:pPr eaLnBrk="1" hangingPunct="1">
              <a:lnSpc>
                <a:spcPct val="100000"/>
              </a:lnSpc>
              <a:buClr>
                <a:schemeClr val="tx1"/>
              </a:buClr>
              <a:buFont typeface="Verdana" charset="0"/>
              <a:buChar char="»"/>
              <a:defRPr/>
            </a:pPr>
            <a:r>
              <a:rPr lang="en-GB" sz="1200" b="1" dirty="0" smtClean="0">
                <a:solidFill>
                  <a:schemeClr val="tx1"/>
                </a:solidFill>
                <a:latin typeface="+mn-lt"/>
              </a:rPr>
              <a:t> </a:t>
            </a:r>
            <a:r>
              <a:rPr lang="en-GB" sz="1200" dirty="0" smtClean="0">
                <a:solidFill>
                  <a:schemeClr val="tx1"/>
                </a:solidFill>
                <a:latin typeface="+mn-lt"/>
              </a:rPr>
              <a:t>Was </a:t>
            </a:r>
            <a:r>
              <a:rPr lang="en-GB" sz="1200" dirty="0" err="1" smtClean="0">
                <a:solidFill>
                  <a:schemeClr val="tx1"/>
                </a:solidFill>
                <a:latin typeface="+mn-lt"/>
              </a:rPr>
              <a:t>ist</a:t>
            </a:r>
            <a:r>
              <a:rPr lang="en-GB" sz="1200" dirty="0" smtClean="0">
                <a:solidFill>
                  <a:schemeClr val="tx1"/>
                </a:solidFill>
                <a:latin typeface="+mn-lt"/>
              </a:rPr>
              <a:t> wt4u?</a:t>
            </a:r>
          </a:p>
          <a:p>
            <a:pPr eaLnBrk="1" hangingPunct="1">
              <a:lnSpc>
                <a:spcPct val="100000"/>
              </a:lnSpc>
              <a:buClr>
                <a:schemeClr val="tx1"/>
              </a:buClr>
              <a:buFont typeface="Verdana" charset="0"/>
              <a:buNone/>
              <a:defRPr/>
            </a:pPr>
            <a:endParaRPr lang="en-GB" sz="400" b="1" dirty="0" smtClean="0">
              <a:solidFill>
                <a:schemeClr val="tx1"/>
              </a:solidFill>
              <a:latin typeface="+mn-lt"/>
            </a:endParaRPr>
          </a:p>
          <a:p>
            <a:pPr eaLnBrk="1" hangingPunct="1">
              <a:lnSpc>
                <a:spcPct val="100000"/>
              </a:lnSpc>
              <a:buClr>
                <a:schemeClr val="tx1"/>
              </a:buClr>
              <a:buFont typeface="Verdana" charset="0"/>
              <a:buChar char="»"/>
              <a:defRPr/>
            </a:pPr>
            <a:r>
              <a:rPr lang="en-GB" sz="1200" dirty="0" smtClean="0">
                <a:solidFill>
                  <a:schemeClr val="tx1"/>
                </a:solidFill>
                <a:latin typeface="+mn-lt"/>
              </a:rPr>
              <a:t> Demo</a:t>
            </a:r>
          </a:p>
          <a:p>
            <a:pPr eaLnBrk="1" hangingPunct="1">
              <a:lnSpc>
                <a:spcPct val="100000"/>
              </a:lnSpc>
              <a:buClr>
                <a:schemeClr val="tx1"/>
              </a:buClr>
              <a:buFont typeface="Verdana" charset="0"/>
              <a:buNone/>
              <a:defRPr/>
            </a:pPr>
            <a:r>
              <a:rPr lang="en-GB" sz="400" dirty="0" smtClean="0">
                <a:solidFill>
                  <a:schemeClr val="tx1"/>
                </a:solidFill>
                <a:latin typeface="+mn-lt"/>
              </a:rPr>
              <a:t> </a:t>
            </a:r>
          </a:p>
          <a:p>
            <a:pPr eaLnBrk="1" hangingPunct="1">
              <a:lnSpc>
                <a:spcPct val="100000"/>
              </a:lnSpc>
              <a:buClr>
                <a:schemeClr val="tx1"/>
              </a:buClr>
              <a:buFont typeface="Verdana" charset="0"/>
              <a:buChar char="»"/>
              <a:defRPr/>
            </a:pPr>
            <a:r>
              <a:rPr lang="en-GB" sz="1200" dirty="0" smtClean="0">
                <a:solidFill>
                  <a:schemeClr val="tx1"/>
                </a:solidFill>
                <a:latin typeface="+mn-lt"/>
              </a:rPr>
              <a:t> </a:t>
            </a:r>
            <a:r>
              <a:rPr lang="en-GB" sz="1200" dirty="0" err="1" smtClean="0">
                <a:solidFill>
                  <a:schemeClr val="tx1"/>
                </a:solidFill>
                <a:latin typeface="+mn-lt"/>
              </a:rPr>
              <a:t>Architektur</a:t>
            </a:r>
            <a:endParaRPr lang="en-GB" sz="1200" dirty="0" smtClean="0">
              <a:solidFill>
                <a:schemeClr val="tx1"/>
              </a:solidFill>
              <a:latin typeface="+mn-lt"/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err="1" smtClean="0">
                <a:solidFill>
                  <a:schemeClr val="tx1"/>
                </a:solidFill>
                <a:latin typeface="+mn-lt"/>
              </a:rPr>
              <a:t>Systemübersicht</a:t>
            </a:r>
            <a:endParaRPr lang="en-GB" sz="1000" dirty="0" smtClean="0">
              <a:solidFill>
                <a:schemeClr val="tx1"/>
              </a:solidFill>
              <a:latin typeface="+mn-lt"/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err="1" smtClean="0">
                <a:solidFill>
                  <a:schemeClr val="tx1"/>
                </a:solidFill>
                <a:latin typeface="+mn-lt"/>
              </a:rPr>
              <a:t>Technologien</a:t>
            </a:r>
            <a:endParaRPr lang="en-GB" sz="1000" dirty="0" smtClean="0">
              <a:solidFill>
                <a:schemeClr val="tx1"/>
              </a:solidFill>
              <a:latin typeface="+mn-lt"/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smtClean="0">
                <a:solidFill>
                  <a:schemeClr val="tx1"/>
                </a:solidFill>
                <a:latin typeface="+mn-lt"/>
              </a:rPr>
              <a:t>Server</a:t>
            </a: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smtClean="0">
                <a:solidFill>
                  <a:schemeClr val="tx1"/>
                </a:solidFill>
                <a:latin typeface="+mn-lt"/>
              </a:rPr>
              <a:t>UML-</a:t>
            </a:r>
            <a:r>
              <a:rPr lang="en-GB" sz="1000" dirty="0" err="1" smtClean="0">
                <a:solidFill>
                  <a:schemeClr val="tx1"/>
                </a:solidFill>
                <a:latin typeface="+mn-lt"/>
              </a:rPr>
              <a:t>Diagramme</a:t>
            </a:r>
            <a:endParaRPr lang="en-GB" sz="1000" dirty="0" smtClean="0">
              <a:solidFill>
                <a:schemeClr val="tx1"/>
              </a:solidFill>
              <a:latin typeface="+mn-lt"/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smtClean="0">
                <a:solidFill>
                  <a:schemeClr val="tx1"/>
                </a:solidFill>
                <a:latin typeface="+mn-lt"/>
              </a:rPr>
              <a:t>Implementation MVC</a:t>
            </a: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err="1" smtClean="0">
                <a:solidFill>
                  <a:schemeClr val="tx1"/>
                </a:solidFill>
                <a:latin typeface="+mn-lt"/>
              </a:rPr>
              <a:t>BusinessLogic</a:t>
            </a:r>
            <a:endParaRPr lang="en-GB" sz="1000" dirty="0" smtClean="0">
              <a:solidFill>
                <a:schemeClr val="tx1"/>
              </a:solidFill>
              <a:latin typeface="+mn-lt"/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smtClean="0">
                <a:solidFill>
                  <a:schemeClr val="tx1"/>
                </a:solidFill>
                <a:latin typeface="+mn-lt"/>
              </a:rPr>
              <a:t>GET-Request</a:t>
            </a: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smtClean="0">
                <a:solidFill>
                  <a:schemeClr val="tx1"/>
                </a:solidFill>
                <a:latin typeface="+mn-lt"/>
              </a:rPr>
              <a:t>Exception Handling</a:t>
            </a: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err="1" smtClean="0">
                <a:solidFill>
                  <a:schemeClr val="tx1"/>
                </a:solidFill>
                <a:latin typeface="+mn-lt"/>
              </a:rPr>
              <a:t>Benutzerverwaltung</a:t>
            </a:r>
            <a:endParaRPr lang="en-GB" sz="1000" dirty="0" smtClean="0">
              <a:solidFill>
                <a:schemeClr val="tx1"/>
              </a:solidFill>
              <a:latin typeface="+mn-lt"/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smtClean="0">
                <a:solidFill>
                  <a:schemeClr val="tx1"/>
                </a:solidFill>
                <a:latin typeface="+mn-lt"/>
              </a:rPr>
              <a:t>Security</a:t>
            </a: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smtClean="0">
                <a:solidFill>
                  <a:schemeClr val="tx1"/>
                </a:solidFill>
                <a:latin typeface="+mn-lt"/>
              </a:rPr>
              <a:t>Transactions</a:t>
            </a: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err="1" smtClean="0">
                <a:solidFill>
                  <a:schemeClr val="tx1"/>
                </a:solidFill>
                <a:latin typeface="+mn-lt"/>
              </a:rPr>
              <a:t>Javascript</a:t>
            </a:r>
            <a:endParaRPr lang="en-GB" sz="1000" dirty="0" smtClean="0">
              <a:solidFill>
                <a:schemeClr val="tx1"/>
              </a:solidFill>
              <a:latin typeface="+mn-lt"/>
            </a:endParaRPr>
          </a:p>
          <a:p>
            <a:pPr eaLnBrk="1" hangingPunct="1">
              <a:lnSpc>
                <a:spcPct val="100000"/>
              </a:lnSpc>
              <a:buClr>
                <a:schemeClr val="tx1"/>
              </a:buClr>
              <a:buFont typeface="Verdana" charset="0"/>
              <a:buChar char="»"/>
              <a:defRPr/>
            </a:pPr>
            <a:endParaRPr lang="en-GB" sz="400" dirty="0" smtClean="0">
              <a:solidFill>
                <a:schemeClr val="tx1"/>
              </a:solidFill>
              <a:latin typeface="+mn-lt"/>
            </a:endParaRPr>
          </a:p>
          <a:p>
            <a:pPr eaLnBrk="1" hangingPunct="1">
              <a:lnSpc>
                <a:spcPct val="100000"/>
              </a:lnSpc>
              <a:buClr>
                <a:schemeClr val="tx1"/>
              </a:buClr>
              <a:buFont typeface="Verdana" charset="0"/>
              <a:buChar char="»"/>
              <a:defRPr/>
            </a:pPr>
            <a:r>
              <a:rPr lang="en-GB" sz="1200" dirty="0" err="1" smtClean="0">
                <a:solidFill>
                  <a:schemeClr val="tx1"/>
                </a:solidFill>
                <a:latin typeface="+mn-lt"/>
              </a:rPr>
              <a:t>Qualitätsmanagement</a:t>
            </a:r>
            <a:endParaRPr lang="en-GB" sz="1200" dirty="0" smtClean="0">
              <a:solidFill>
                <a:schemeClr val="tx1"/>
              </a:solidFill>
              <a:latin typeface="+mn-lt"/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err="1" smtClean="0">
                <a:solidFill>
                  <a:schemeClr val="tx1"/>
                </a:solidFill>
              </a:rPr>
              <a:t>Massnahmen</a:t>
            </a:r>
            <a:endParaRPr lang="en-GB" sz="1000" dirty="0" smtClean="0">
              <a:solidFill>
                <a:schemeClr val="tx1"/>
              </a:solidFill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smtClean="0">
                <a:solidFill>
                  <a:schemeClr val="tx1"/>
                </a:solidFill>
              </a:rPr>
              <a:t>Testing</a:t>
            </a: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err="1" smtClean="0">
                <a:solidFill>
                  <a:schemeClr val="tx1"/>
                </a:solidFill>
              </a:rPr>
              <a:t>Metriken</a:t>
            </a:r>
            <a:endParaRPr lang="en-GB" sz="1000" dirty="0" smtClean="0">
              <a:solidFill>
                <a:schemeClr val="tx1"/>
              </a:solidFill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smtClean="0">
                <a:solidFill>
                  <a:schemeClr val="tx1"/>
                </a:solidFill>
              </a:rPr>
              <a:t>Usability Test</a:t>
            </a:r>
            <a:r>
              <a:rPr lang="en-GB" sz="800" dirty="0" smtClean="0">
                <a:solidFill>
                  <a:schemeClr val="tx1"/>
                </a:solidFill>
              </a:rPr>
              <a:t/>
            </a:r>
            <a:br>
              <a:rPr lang="en-GB" sz="800" dirty="0" smtClean="0">
                <a:solidFill>
                  <a:schemeClr val="tx1"/>
                </a:solidFill>
              </a:rPr>
            </a:br>
            <a:endParaRPr lang="en-GB" sz="400" dirty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  <a:buClr>
                <a:schemeClr val="tx1"/>
              </a:buClr>
              <a:buFont typeface="Verdana" charset="0"/>
              <a:buChar char="»"/>
              <a:defRPr/>
            </a:pPr>
            <a:r>
              <a:rPr lang="en-GB" sz="1200" dirty="0" err="1" smtClean="0">
                <a:solidFill>
                  <a:schemeClr val="tx1"/>
                </a:solidFill>
              </a:rPr>
              <a:t>Projektmanagement</a:t>
            </a:r>
            <a:endParaRPr lang="en-GB" sz="1200" dirty="0">
              <a:solidFill>
                <a:schemeClr val="tx1"/>
              </a:solidFill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err="1" smtClean="0">
                <a:solidFill>
                  <a:schemeClr val="tx1"/>
                </a:solidFill>
              </a:rPr>
              <a:t>Projektplan</a:t>
            </a:r>
            <a:endParaRPr lang="en-GB" sz="1000" dirty="0" smtClean="0">
              <a:solidFill>
                <a:schemeClr val="tx1"/>
              </a:solidFill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err="1" smtClean="0">
                <a:solidFill>
                  <a:schemeClr val="tx1"/>
                </a:solidFill>
              </a:rPr>
              <a:t>Risiken</a:t>
            </a:r>
            <a:endParaRPr lang="en-GB" sz="1000" dirty="0" smtClean="0">
              <a:solidFill>
                <a:schemeClr val="tx1"/>
              </a:solidFill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err="1" smtClean="0">
                <a:solidFill>
                  <a:schemeClr val="tx1"/>
                </a:solidFill>
              </a:rPr>
              <a:t>Projekttools</a:t>
            </a:r>
            <a:endParaRPr lang="en-GB" sz="1000" dirty="0" smtClean="0">
              <a:solidFill>
                <a:schemeClr val="tx1"/>
              </a:solidFill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err="1" smtClean="0">
                <a:solidFill>
                  <a:schemeClr val="tx1"/>
                </a:solidFill>
              </a:rPr>
              <a:t>Statistiken</a:t>
            </a:r>
            <a:r>
              <a:rPr lang="en-GB" sz="800" dirty="0" smtClean="0">
                <a:solidFill>
                  <a:schemeClr val="tx1"/>
                </a:solidFill>
              </a:rPr>
              <a:t/>
            </a:r>
            <a:br>
              <a:rPr lang="en-GB" sz="800" dirty="0" smtClean="0">
                <a:solidFill>
                  <a:schemeClr val="tx1"/>
                </a:solidFill>
              </a:rPr>
            </a:br>
            <a:endParaRPr lang="en-GB" sz="400" dirty="0" smtClean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  <a:buClr>
                <a:schemeClr val="tx1"/>
              </a:buClr>
              <a:buFont typeface="Verdana" charset="0"/>
              <a:buChar char="»"/>
              <a:defRPr/>
            </a:pPr>
            <a:r>
              <a:rPr lang="en-GB" sz="1200" dirty="0" err="1" smtClean="0">
                <a:solidFill>
                  <a:schemeClr val="tx1"/>
                </a:solidFill>
              </a:rPr>
              <a:t>Rückblick</a:t>
            </a:r>
            <a:endParaRPr lang="en-GB" sz="1200" dirty="0" smtClean="0">
              <a:solidFill>
                <a:schemeClr val="tx1"/>
              </a:solidFill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b="1" dirty="0" smtClean="0">
                <a:solidFill>
                  <a:srgbClr val="FF0000"/>
                </a:solidFill>
              </a:rPr>
              <a:t>Positives</a:t>
            </a: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smtClean="0">
                <a:solidFill>
                  <a:schemeClr val="tx1"/>
                </a:solidFill>
              </a:rPr>
              <a:t>Negatives</a:t>
            </a:r>
            <a:endParaRPr lang="en-GB" sz="1000" dirty="0" smtClean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60499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2051721" y="188641"/>
            <a:ext cx="6984776" cy="6409010"/>
          </a:xfrm>
          <a:prstGeom prst="rect">
            <a:avLst/>
          </a:prstGeom>
          <a:solidFill>
            <a:srgbClr val="FFFFFF">
              <a:alpha val="80000"/>
            </a:srgbClr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>
              <a:cs typeface="Lucida Sans Unicode" charset="0"/>
            </a:endParaRPr>
          </a:p>
        </p:txBody>
      </p:sp>
      <p:sp>
        <p:nvSpPr>
          <p:cNvPr id="14" name="Text Box 4"/>
          <p:cNvSpPr txBox="1">
            <a:spLocks noChangeArrowheads="1"/>
          </p:cNvSpPr>
          <p:nvPr/>
        </p:nvSpPr>
        <p:spPr bwMode="auto">
          <a:xfrm>
            <a:off x="2189817" y="352424"/>
            <a:ext cx="6769100" cy="371513"/>
          </a:xfrm>
          <a:prstGeom prst="rect">
            <a:avLst/>
          </a:prstGeom>
          <a:solidFill>
            <a:srgbClr val="FFFFFF">
              <a:alpha val="20000"/>
            </a:srgbClr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Lucida Sans Unicode" charset="0"/>
              </a:defRPr>
            </a:lvl1pPr>
            <a:lvl2pPr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2pPr>
            <a:lvl3pPr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3pPr>
            <a:lvl4pPr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4pPr>
            <a:lvl5pPr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5pPr>
            <a:lvl6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6pPr>
            <a:lvl7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7pPr>
            <a:lvl8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8pPr>
            <a:lvl9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9pPr>
          </a:lstStyle>
          <a:p>
            <a:pPr eaLnBrk="1" hangingPunct="1">
              <a:lnSpc>
                <a:spcPct val="100000"/>
              </a:lnSpc>
              <a:buClr>
                <a:srgbClr val="FFFFFF"/>
              </a:buClr>
              <a:defRPr/>
            </a:pPr>
            <a:r>
              <a:rPr lang="en-GB" b="1" dirty="0" smtClean="0"/>
              <a:t>Negatives</a:t>
            </a:r>
            <a:endParaRPr lang="en-GB" b="1" dirty="0"/>
          </a:p>
        </p:txBody>
      </p:sp>
      <p:sp>
        <p:nvSpPr>
          <p:cNvPr id="2" name="TextBox 1"/>
          <p:cNvSpPr txBox="1"/>
          <p:nvPr/>
        </p:nvSpPr>
        <p:spPr>
          <a:xfrm>
            <a:off x="2411760" y="1151280"/>
            <a:ext cx="568863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de-CH" dirty="0" smtClean="0"/>
              <a:t>Grosse Anzahl Dokumente (zeitaufwendig)</a:t>
            </a:r>
            <a:endParaRPr lang="de-CH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de-CH" dirty="0" smtClean="0"/>
              <a:t>Aufgrund neuer Technologie &gt; viel googeln und fragen</a:t>
            </a:r>
            <a:endParaRPr lang="de-CH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de-CH" dirty="0" smtClean="0"/>
              <a:t>Langsamer Server &gt; Langsames Testen</a:t>
            </a:r>
            <a:endParaRPr lang="de-CH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de-CH" dirty="0" smtClean="0"/>
              <a:t>One Drive erlaubt gleichzeitiges editieren von Microsoft Office Dokumenten &gt; jedoch keine shared Folders.</a:t>
            </a:r>
            <a:endParaRPr lang="de-CH" dirty="0"/>
          </a:p>
        </p:txBody>
      </p:sp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179388" y="1117600"/>
            <a:ext cx="1800324" cy="46502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Lucida Sans Unicode" charset="0"/>
              </a:defRPr>
            </a:lvl1pPr>
            <a:lvl2pPr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2pPr>
            <a:lvl3pPr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3pPr>
            <a:lvl4pPr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4pPr>
            <a:lvl5pPr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5pPr>
            <a:lvl6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6pPr>
            <a:lvl7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7pPr>
            <a:lvl8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8pPr>
            <a:lvl9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9pPr>
          </a:lstStyle>
          <a:p>
            <a:pPr eaLnBrk="1" hangingPunct="1">
              <a:lnSpc>
                <a:spcPct val="100000"/>
              </a:lnSpc>
              <a:buClr>
                <a:schemeClr val="tx1"/>
              </a:buClr>
              <a:buFont typeface="Verdana" charset="0"/>
              <a:buChar char="»"/>
              <a:defRPr/>
            </a:pPr>
            <a:r>
              <a:rPr lang="en-GB" sz="1200" b="1" dirty="0" smtClean="0">
                <a:solidFill>
                  <a:schemeClr val="tx1"/>
                </a:solidFill>
                <a:latin typeface="+mn-lt"/>
              </a:rPr>
              <a:t> </a:t>
            </a:r>
            <a:r>
              <a:rPr lang="en-GB" sz="1200" dirty="0" smtClean="0">
                <a:solidFill>
                  <a:schemeClr val="tx1"/>
                </a:solidFill>
                <a:latin typeface="+mn-lt"/>
              </a:rPr>
              <a:t>Was </a:t>
            </a:r>
            <a:r>
              <a:rPr lang="en-GB" sz="1200" dirty="0" err="1" smtClean="0">
                <a:solidFill>
                  <a:schemeClr val="tx1"/>
                </a:solidFill>
                <a:latin typeface="+mn-lt"/>
              </a:rPr>
              <a:t>ist</a:t>
            </a:r>
            <a:r>
              <a:rPr lang="en-GB" sz="1200" dirty="0" smtClean="0">
                <a:solidFill>
                  <a:schemeClr val="tx1"/>
                </a:solidFill>
                <a:latin typeface="+mn-lt"/>
              </a:rPr>
              <a:t> wt4u?</a:t>
            </a:r>
          </a:p>
          <a:p>
            <a:pPr eaLnBrk="1" hangingPunct="1">
              <a:lnSpc>
                <a:spcPct val="100000"/>
              </a:lnSpc>
              <a:buClr>
                <a:schemeClr val="tx1"/>
              </a:buClr>
              <a:buFont typeface="Verdana" charset="0"/>
              <a:buNone/>
              <a:defRPr/>
            </a:pPr>
            <a:endParaRPr lang="en-GB" sz="400" b="1" dirty="0" smtClean="0">
              <a:solidFill>
                <a:schemeClr val="tx1"/>
              </a:solidFill>
              <a:latin typeface="+mn-lt"/>
            </a:endParaRPr>
          </a:p>
          <a:p>
            <a:pPr eaLnBrk="1" hangingPunct="1">
              <a:lnSpc>
                <a:spcPct val="100000"/>
              </a:lnSpc>
              <a:buClr>
                <a:schemeClr val="tx1"/>
              </a:buClr>
              <a:buFont typeface="Verdana" charset="0"/>
              <a:buChar char="»"/>
              <a:defRPr/>
            </a:pPr>
            <a:r>
              <a:rPr lang="en-GB" sz="1200" dirty="0" smtClean="0">
                <a:solidFill>
                  <a:schemeClr val="tx1"/>
                </a:solidFill>
                <a:latin typeface="+mn-lt"/>
              </a:rPr>
              <a:t> Demo</a:t>
            </a:r>
          </a:p>
          <a:p>
            <a:pPr eaLnBrk="1" hangingPunct="1">
              <a:lnSpc>
                <a:spcPct val="100000"/>
              </a:lnSpc>
              <a:buClr>
                <a:schemeClr val="tx1"/>
              </a:buClr>
              <a:buFont typeface="Verdana" charset="0"/>
              <a:buNone/>
              <a:defRPr/>
            </a:pPr>
            <a:r>
              <a:rPr lang="en-GB" sz="400" dirty="0" smtClean="0">
                <a:solidFill>
                  <a:schemeClr val="tx1"/>
                </a:solidFill>
                <a:latin typeface="+mn-lt"/>
              </a:rPr>
              <a:t> </a:t>
            </a:r>
          </a:p>
          <a:p>
            <a:pPr eaLnBrk="1" hangingPunct="1">
              <a:lnSpc>
                <a:spcPct val="100000"/>
              </a:lnSpc>
              <a:buClr>
                <a:schemeClr val="tx1"/>
              </a:buClr>
              <a:buFont typeface="Verdana" charset="0"/>
              <a:buChar char="»"/>
              <a:defRPr/>
            </a:pPr>
            <a:r>
              <a:rPr lang="en-GB" sz="1200" dirty="0" smtClean="0">
                <a:solidFill>
                  <a:schemeClr val="tx1"/>
                </a:solidFill>
                <a:latin typeface="+mn-lt"/>
              </a:rPr>
              <a:t> </a:t>
            </a:r>
            <a:r>
              <a:rPr lang="en-GB" sz="1200" dirty="0" err="1" smtClean="0">
                <a:solidFill>
                  <a:schemeClr val="tx1"/>
                </a:solidFill>
                <a:latin typeface="+mn-lt"/>
              </a:rPr>
              <a:t>Architektur</a:t>
            </a:r>
            <a:endParaRPr lang="en-GB" sz="1200" dirty="0" smtClean="0">
              <a:solidFill>
                <a:schemeClr val="tx1"/>
              </a:solidFill>
              <a:latin typeface="+mn-lt"/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err="1" smtClean="0">
                <a:solidFill>
                  <a:schemeClr val="tx1"/>
                </a:solidFill>
                <a:latin typeface="+mn-lt"/>
              </a:rPr>
              <a:t>Systemübersicht</a:t>
            </a:r>
            <a:endParaRPr lang="en-GB" sz="1000" dirty="0" smtClean="0">
              <a:solidFill>
                <a:schemeClr val="tx1"/>
              </a:solidFill>
              <a:latin typeface="+mn-lt"/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err="1" smtClean="0">
                <a:solidFill>
                  <a:schemeClr val="tx1"/>
                </a:solidFill>
                <a:latin typeface="+mn-lt"/>
              </a:rPr>
              <a:t>Technologien</a:t>
            </a:r>
            <a:endParaRPr lang="en-GB" sz="1000" dirty="0" smtClean="0">
              <a:solidFill>
                <a:schemeClr val="tx1"/>
              </a:solidFill>
              <a:latin typeface="+mn-lt"/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smtClean="0">
                <a:solidFill>
                  <a:schemeClr val="tx1"/>
                </a:solidFill>
                <a:latin typeface="+mn-lt"/>
              </a:rPr>
              <a:t>Server</a:t>
            </a: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smtClean="0">
                <a:solidFill>
                  <a:schemeClr val="tx1"/>
                </a:solidFill>
                <a:latin typeface="+mn-lt"/>
              </a:rPr>
              <a:t>UML-</a:t>
            </a:r>
            <a:r>
              <a:rPr lang="en-GB" sz="1000" dirty="0" err="1" smtClean="0">
                <a:solidFill>
                  <a:schemeClr val="tx1"/>
                </a:solidFill>
                <a:latin typeface="+mn-lt"/>
              </a:rPr>
              <a:t>Diagramme</a:t>
            </a:r>
            <a:endParaRPr lang="en-GB" sz="1000" dirty="0" smtClean="0">
              <a:solidFill>
                <a:schemeClr val="tx1"/>
              </a:solidFill>
              <a:latin typeface="+mn-lt"/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smtClean="0">
                <a:solidFill>
                  <a:schemeClr val="tx1"/>
                </a:solidFill>
                <a:latin typeface="+mn-lt"/>
              </a:rPr>
              <a:t>Implementation MVC</a:t>
            </a: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err="1" smtClean="0">
                <a:solidFill>
                  <a:schemeClr val="tx1"/>
                </a:solidFill>
                <a:latin typeface="+mn-lt"/>
              </a:rPr>
              <a:t>BusinessLogic</a:t>
            </a:r>
            <a:endParaRPr lang="en-GB" sz="1000" dirty="0" smtClean="0">
              <a:solidFill>
                <a:schemeClr val="tx1"/>
              </a:solidFill>
              <a:latin typeface="+mn-lt"/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smtClean="0">
                <a:solidFill>
                  <a:schemeClr val="tx1"/>
                </a:solidFill>
                <a:latin typeface="+mn-lt"/>
              </a:rPr>
              <a:t>GET-Request</a:t>
            </a: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smtClean="0">
                <a:solidFill>
                  <a:schemeClr val="tx1"/>
                </a:solidFill>
                <a:latin typeface="+mn-lt"/>
              </a:rPr>
              <a:t>Exception Handling</a:t>
            </a: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err="1" smtClean="0">
                <a:solidFill>
                  <a:schemeClr val="tx1"/>
                </a:solidFill>
                <a:latin typeface="+mn-lt"/>
              </a:rPr>
              <a:t>Benutzerverwaltung</a:t>
            </a:r>
            <a:endParaRPr lang="en-GB" sz="1000" dirty="0" smtClean="0">
              <a:solidFill>
                <a:schemeClr val="tx1"/>
              </a:solidFill>
              <a:latin typeface="+mn-lt"/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smtClean="0">
                <a:solidFill>
                  <a:schemeClr val="tx1"/>
                </a:solidFill>
                <a:latin typeface="+mn-lt"/>
              </a:rPr>
              <a:t>Security</a:t>
            </a: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smtClean="0">
                <a:solidFill>
                  <a:schemeClr val="tx1"/>
                </a:solidFill>
                <a:latin typeface="+mn-lt"/>
              </a:rPr>
              <a:t>Transactions</a:t>
            </a: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err="1" smtClean="0">
                <a:solidFill>
                  <a:schemeClr val="tx1"/>
                </a:solidFill>
                <a:latin typeface="+mn-lt"/>
              </a:rPr>
              <a:t>Javascript</a:t>
            </a:r>
            <a:endParaRPr lang="en-GB" sz="1000" dirty="0" smtClean="0">
              <a:solidFill>
                <a:schemeClr val="tx1"/>
              </a:solidFill>
              <a:latin typeface="+mn-lt"/>
            </a:endParaRPr>
          </a:p>
          <a:p>
            <a:pPr eaLnBrk="1" hangingPunct="1">
              <a:lnSpc>
                <a:spcPct val="100000"/>
              </a:lnSpc>
              <a:buClr>
                <a:schemeClr val="tx1"/>
              </a:buClr>
              <a:buFont typeface="Verdana" charset="0"/>
              <a:buChar char="»"/>
              <a:defRPr/>
            </a:pPr>
            <a:endParaRPr lang="en-GB" sz="400" dirty="0" smtClean="0">
              <a:solidFill>
                <a:schemeClr val="tx1"/>
              </a:solidFill>
              <a:latin typeface="+mn-lt"/>
            </a:endParaRPr>
          </a:p>
          <a:p>
            <a:pPr eaLnBrk="1" hangingPunct="1">
              <a:lnSpc>
                <a:spcPct val="100000"/>
              </a:lnSpc>
              <a:buClr>
                <a:schemeClr val="tx1"/>
              </a:buClr>
              <a:buFont typeface="Verdana" charset="0"/>
              <a:buChar char="»"/>
              <a:defRPr/>
            </a:pPr>
            <a:r>
              <a:rPr lang="en-GB" sz="1200" dirty="0" err="1" smtClean="0">
                <a:solidFill>
                  <a:schemeClr val="tx1"/>
                </a:solidFill>
                <a:latin typeface="+mn-lt"/>
              </a:rPr>
              <a:t>Qualitätsmanagement</a:t>
            </a:r>
            <a:endParaRPr lang="en-GB" sz="1200" dirty="0" smtClean="0">
              <a:solidFill>
                <a:schemeClr val="tx1"/>
              </a:solidFill>
              <a:latin typeface="+mn-lt"/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err="1" smtClean="0">
                <a:solidFill>
                  <a:schemeClr val="tx1"/>
                </a:solidFill>
              </a:rPr>
              <a:t>Massnahmen</a:t>
            </a:r>
            <a:endParaRPr lang="en-GB" sz="1000" dirty="0" smtClean="0">
              <a:solidFill>
                <a:schemeClr val="tx1"/>
              </a:solidFill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smtClean="0">
                <a:solidFill>
                  <a:schemeClr val="tx1"/>
                </a:solidFill>
              </a:rPr>
              <a:t>Testing</a:t>
            </a: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err="1" smtClean="0">
                <a:solidFill>
                  <a:schemeClr val="tx1"/>
                </a:solidFill>
              </a:rPr>
              <a:t>Metriken</a:t>
            </a:r>
            <a:endParaRPr lang="en-GB" sz="1000" dirty="0" smtClean="0">
              <a:solidFill>
                <a:schemeClr val="tx1"/>
              </a:solidFill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smtClean="0">
                <a:solidFill>
                  <a:schemeClr val="tx1"/>
                </a:solidFill>
              </a:rPr>
              <a:t>Usability Test</a:t>
            </a:r>
            <a:r>
              <a:rPr lang="en-GB" sz="800" dirty="0" smtClean="0">
                <a:solidFill>
                  <a:schemeClr val="tx1"/>
                </a:solidFill>
              </a:rPr>
              <a:t/>
            </a:r>
            <a:br>
              <a:rPr lang="en-GB" sz="800" dirty="0" smtClean="0">
                <a:solidFill>
                  <a:schemeClr val="tx1"/>
                </a:solidFill>
              </a:rPr>
            </a:br>
            <a:endParaRPr lang="en-GB" sz="400" dirty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  <a:buClr>
                <a:schemeClr val="tx1"/>
              </a:buClr>
              <a:buFont typeface="Verdana" charset="0"/>
              <a:buChar char="»"/>
              <a:defRPr/>
            </a:pPr>
            <a:r>
              <a:rPr lang="en-GB" sz="1200" dirty="0" err="1" smtClean="0">
                <a:solidFill>
                  <a:schemeClr val="tx1"/>
                </a:solidFill>
              </a:rPr>
              <a:t>Projektmanagement</a:t>
            </a:r>
            <a:endParaRPr lang="en-GB" sz="1200" dirty="0">
              <a:solidFill>
                <a:schemeClr val="tx1"/>
              </a:solidFill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err="1" smtClean="0">
                <a:solidFill>
                  <a:schemeClr val="tx1"/>
                </a:solidFill>
              </a:rPr>
              <a:t>Projektplan</a:t>
            </a:r>
            <a:endParaRPr lang="en-GB" sz="1000" dirty="0" smtClean="0">
              <a:solidFill>
                <a:schemeClr val="tx1"/>
              </a:solidFill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err="1" smtClean="0">
                <a:solidFill>
                  <a:schemeClr val="tx1"/>
                </a:solidFill>
              </a:rPr>
              <a:t>Risiken</a:t>
            </a:r>
            <a:endParaRPr lang="en-GB" sz="1000" dirty="0" smtClean="0">
              <a:solidFill>
                <a:schemeClr val="tx1"/>
              </a:solidFill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err="1" smtClean="0">
                <a:solidFill>
                  <a:schemeClr val="tx1"/>
                </a:solidFill>
              </a:rPr>
              <a:t>Projekttools</a:t>
            </a:r>
            <a:endParaRPr lang="en-GB" sz="1000" dirty="0" smtClean="0">
              <a:solidFill>
                <a:schemeClr val="tx1"/>
              </a:solidFill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err="1" smtClean="0">
                <a:solidFill>
                  <a:schemeClr val="tx1"/>
                </a:solidFill>
              </a:rPr>
              <a:t>Statistiken</a:t>
            </a:r>
            <a:r>
              <a:rPr lang="en-GB" sz="800" dirty="0" smtClean="0">
                <a:solidFill>
                  <a:schemeClr val="tx1"/>
                </a:solidFill>
              </a:rPr>
              <a:t/>
            </a:r>
            <a:br>
              <a:rPr lang="en-GB" sz="800" dirty="0" smtClean="0">
                <a:solidFill>
                  <a:schemeClr val="tx1"/>
                </a:solidFill>
              </a:rPr>
            </a:br>
            <a:endParaRPr lang="en-GB" sz="400" dirty="0" smtClean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  <a:buClr>
                <a:schemeClr val="tx1"/>
              </a:buClr>
              <a:buFont typeface="Verdana" charset="0"/>
              <a:buChar char="»"/>
              <a:defRPr/>
            </a:pPr>
            <a:r>
              <a:rPr lang="en-GB" sz="1200" dirty="0" err="1" smtClean="0">
                <a:solidFill>
                  <a:schemeClr val="tx1"/>
                </a:solidFill>
              </a:rPr>
              <a:t>Rückblick</a:t>
            </a:r>
            <a:endParaRPr lang="en-GB" sz="1200" dirty="0">
              <a:solidFill>
                <a:schemeClr val="tx1"/>
              </a:solidFill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smtClean="0">
                <a:solidFill>
                  <a:schemeClr val="tx1"/>
                </a:solidFill>
              </a:rPr>
              <a:t>Positives</a:t>
            </a:r>
            <a:endParaRPr lang="en-GB" sz="1000" dirty="0">
              <a:solidFill>
                <a:schemeClr val="tx1"/>
              </a:solidFill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b="1" dirty="0" smtClean="0">
                <a:solidFill>
                  <a:srgbClr val="FF0000"/>
                </a:solidFill>
              </a:rPr>
              <a:t>Negatives</a:t>
            </a:r>
            <a:endParaRPr lang="en-GB" sz="1000" b="1" dirty="0" smtClean="0">
              <a:solidFill>
                <a:srgbClr val="FF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1737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79511" y="188640"/>
            <a:ext cx="8856985" cy="6409010"/>
          </a:xfrm>
          <a:prstGeom prst="rect">
            <a:avLst/>
          </a:prstGeom>
          <a:solidFill>
            <a:srgbClr val="FFFFFF">
              <a:alpha val="80000"/>
            </a:srgbClr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>
              <a:cs typeface="Lucida Sans Unicode" charset="0"/>
            </a:endParaRPr>
          </a:p>
        </p:txBody>
      </p:sp>
      <p:pic>
        <p:nvPicPr>
          <p:cNvPr id="4" name="Bild 3" descr="Logo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75" y="145466"/>
            <a:ext cx="1835729" cy="736234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287016" y="188640"/>
            <a:ext cx="8856984" cy="15490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de-DE" sz="7200" dirty="0" smtClean="0"/>
              <a:t>Fragen?</a:t>
            </a:r>
            <a:endParaRPr lang="de-DE" sz="7200" dirty="0"/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0" y="1484784"/>
            <a:ext cx="8526895" cy="403244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31232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79511" y="188640"/>
            <a:ext cx="8856985" cy="6409010"/>
          </a:xfrm>
          <a:prstGeom prst="rect">
            <a:avLst/>
          </a:prstGeom>
          <a:solidFill>
            <a:srgbClr val="FFFFFF">
              <a:alpha val="80000"/>
            </a:srgbClr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>
              <a:cs typeface="Lucida Sans Unicode" charset="0"/>
            </a:endParaRPr>
          </a:p>
        </p:txBody>
      </p:sp>
      <p:pic>
        <p:nvPicPr>
          <p:cNvPr id="4" name="Bild 3" descr="Logo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75" y="145466"/>
            <a:ext cx="1835729" cy="736234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179512" y="1988840"/>
            <a:ext cx="8856984" cy="1836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de-DE" sz="8000" dirty="0" smtClean="0"/>
              <a:t>Architektur</a:t>
            </a:r>
            <a:endParaRPr lang="de-DE" sz="8000" dirty="0"/>
          </a:p>
        </p:txBody>
      </p:sp>
    </p:spTree>
    <p:extLst>
      <p:ext uri="{BB962C8B-B14F-4D97-AF65-F5344CB8AC3E}">
        <p14:creationId xmlns:p14="http://schemas.microsoft.com/office/powerpoint/2010/main" val="4236767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2051721" y="188641"/>
            <a:ext cx="6984776" cy="6409010"/>
          </a:xfrm>
          <a:prstGeom prst="rect">
            <a:avLst/>
          </a:prstGeom>
          <a:solidFill>
            <a:srgbClr val="FFFFFF">
              <a:alpha val="80000"/>
            </a:srgbClr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>
              <a:cs typeface="Lucida Sans Unicode" charset="0"/>
            </a:endParaRPr>
          </a:p>
        </p:txBody>
      </p:sp>
      <p:sp>
        <p:nvSpPr>
          <p:cNvPr id="14" name="Text Box 4"/>
          <p:cNvSpPr txBox="1">
            <a:spLocks noChangeArrowheads="1"/>
          </p:cNvSpPr>
          <p:nvPr/>
        </p:nvSpPr>
        <p:spPr bwMode="auto">
          <a:xfrm>
            <a:off x="2189817" y="352424"/>
            <a:ext cx="6769100" cy="371513"/>
          </a:xfrm>
          <a:prstGeom prst="rect">
            <a:avLst/>
          </a:prstGeom>
          <a:solidFill>
            <a:srgbClr val="FFFFFF">
              <a:alpha val="20000"/>
            </a:srgbClr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Lucida Sans Unicode" charset="0"/>
              </a:defRPr>
            </a:lvl1pPr>
            <a:lvl2pPr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2pPr>
            <a:lvl3pPr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3pPr>
            <a:lvl4pPr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4pPr>
            <a:lvl5pPr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5pPr>
            <a:lvl6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6pPr>
            <a:lvl7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7pPr>
            <a:lvl8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8pPr>
            <a:lvl9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9pPr>
          </a:lstStyle>
          <a:p>
            <a:pPr eaLnBrk="1" hangingPunct="1">
              <a:lnSpc>
                <a:spcPct val="100000"/>
              </a:lnSpc>
              <a:buClr>
                <a:srgbClr val="FFFFFF"/>
              </a:buClr>
              <a:defRPr/>
            </a:pPr>
            <a:r>
              <a:rPr lang="en-GB" b="1" dirty="0" err="1" smtClean="0"/>
              <a:t>Systemübersicht</a:t>
            </a:r>
            <a:endParaRPr lang="en-GB" b="1" dirty="0" smtClean="0"/>
          </a:p>
        </p:txBody>
      </p:sp>
      <p:pic>
        <p:nvPicPr>
          <p:cNvPr id="2" name="Bild 1" descr="Systemübersich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2997" y="1556792"/>
            <a:ext cx="6467475" cy="3438525"/>
          </a:xfrm>
          <a:prstGeom prst="rect">
            <a:avLst/>
          </a:prstGeom>
        </p:spPr>
      </p:pic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179388" y="1117600"/>
            <a:ext cx="1800324" cy="46502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Lucida Sans Unicode" charset="0"/>
              </a:defRPr>
            </a:lvl1pPr>
            <a:lvl2pPr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2pPr>
            <a:lvl3pPr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3pPr>
            <a:lvl4pPr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4pPr>
            <a:lvl5pPr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5pPr>
            <a:lvl6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6pPr>
            <a:lvl7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7pPr>
            <a:lvl8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8pPr>
            <a:lvl9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9pPr>
          </a:lstStyle>
          <a:p>
            <a:pPr eaLnBrk="1" hangingPunct="1">
              <a:lnSpc>
                <a:spcPct val="100000"/>
              </a:lnSpc>
              <a:buClr>
                <a:schemeClr val="tx1"/>
              </a:buClr>
              <a:buFont typeface="Verdana" charset="0"/>
              <a:buChar char="»"/>
              <a:defRPr/>
            </a:pPr>
            <a:r>
              <a:rPr lang="en-GB" sz="1200" b="1" dirty="0" smtClean="0">
                <a:solidFill>
                  <a:schemeClr val="tx1"/>
                </a:solidFill>
                <a:latin typeface="+mn-lt"/>
              </a:rPr>
              <a:t> </a:t>
            </a:r>
            <a:r>
              <a:rPr lang="en-GB" sz="1200" dirty="0" smtClean="0">
                <a:solidFill>
                  <a:schemeClr val="tx1"/>
                </a:solidFill>
                <a:latin typeface="+mn-lt"/>
              </a:rPr>
              <a:t>Was </a:t>
            </a:r>
            <a:r>
              <a:rPr lang="en-GB" sz="1200" dirty="0" err="1" smtClean="0">
                <a:solidFill>
                  <a:schemeClr val="tx1"/>
                </a:solidFill>
                <a:latin typeface="+mn-lt"/>
              </a:rPr>
              <a:t>ist</a:t>
            </a:r>
            <a:r>
              <a:rPr lang="en-GB" sz="1200" dirty="0" smtClean="0">
                <a:solidFill>
                  <a:schemeClr val="tx1"/>
                </a:solidFill>
                <a:latin typeface="+mn-lt"/>
              </a:rPr>
              <a:t> wt4u?</a:t>
            </a:r>
          </a:p>
          <a:p>
            <a:pPr eaLnBrk="1" hangingPunct="1">
              <a:lnSpc>
                <a:spcPct val="100000"/>
              </a:lnSpc>
              <a:buClr>
                <a:schemeClr val="tx1"/>
              </a:buClr>
              <a:buFont typeface="Verdana" charset="0"/>
              <a:buNone/>
              <a:defRPr/>
            </a:pPr>
            <a:endParaRPr lang="en-GB" sz="400" b="1" dirty="0" smtClean="0">
              <a:solidFill>
                <a:schemeClr val="tx1"/>
              </a:solidFill>
              <a:latin typeface="+mn-lt"/>
            </a:endParaRPr>
          </a:p>
          <a:p>
            <a:pPr eaLnBrk="1" hangingPunct="1">
              <a:lnSpc>
                <a:spcPct val="100000"/>
              </a:lnSpc>
              <a:buClr>
                <a:schemeClr val="tx1"/>
              </a:buClr>
              <a:buFont typeface="Verdana" charset="0"/>
              <a:buChar char="»"/>
              <a:defRPr/>
            </a:pPr>
            <a:r>
              <a:rPr lang="en-GB" sz="1200" dirty="0" smtClean="0">
                <a:solidFill>
                  <a:schemeClr val="tx1"/>
                </a:solidFill>
                <a:latin typeface="+mn-lt"/>
              </a:rPr>
              <a:t> Demo</a:t>
            </a:r>
          </a:p>
          <a:p>
            <a:pPr eaLnBrk="1" hangingPunct="1">
              <a:lnSpc>
                <a:spcPct val="100000"/>
              </a:lnSpc>
              <a:buClr>
                <a:schemeClr val="tx1"/>
              </a:buClr>
              <a:buFont typeface="Verdana" charset="0"/>
              <a:buNone/>
              <a:defRPr/>
            </a:pPr>
            <a:r>
              <a:rPr lang="en-GB" sz="400" dirty="0" smtClean="0">
                <a:solidFill>
                  <a:schemeClr val="tx1"/>
                </a:solidFill>
                <a:latin typeface="+mn-lt"/>
              </a:rPr>
              <a:t> </a:t>
            </a:r>
          </a:p>
          <a:p>
            <a:pPr eaLnBrk="1" hangingPunct="1">
              <a:lnSpc>
                <a:spcPct val="100000"/>
              </a:lnSpc>
              <a:buClr>
                <a:schemeClr val="tx1"/>
              </a:buClr>
              <a:buFont typeface="Verdana" charset="0"/>
              <a:buChar char="»"/>
              <a:defRPr/>
            </a:pPr>
            <a:r>
              <a:rPr lang="en-GB" sz="1200" dirty="0" smtClean="0">
                <a:solidFill>
                  <a:schemeClr val="tx1"/>
                </a:solidFill>
                <a:latin typeface="+mn-lt"/>
              </a:rPr>
              <a:t> </a:t>
            </a:r>
            <a:r>
              <a:rPr lang="en-GB" sz="1200" dirty="0" err="1" smtClean="0">
                <a:solidFill>
                  <a:schemeClr val="tx1"/>
                </a:solidFill>
                <a:latin typeface="+mn-lt"/>
              </a:rPr>
              <a:t>Architektur</a:t>
            </a:r>
            <a:endParaRPr lang="en-GB" sz="1200" dirty="0" smtClean="0">
              <a:solidFill>
                <a:schemeClr val="tx1"/>
              </a:solidFill>
              <a:latin typeface="+mn-lt"/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b="1" dirty="0" err="1" smtClean="0">
                <a:solidFill>
                  <a:srgbClr val="FF0000"/>
                </a:solidFill>
                <a:latin typeface="+mn-lt"/>
              </a:rPr>
              <a:t>Systemübersicht</a:t>
            </a:r>
            <a:endParaRPr lang="en-GB" sz="1000" b="1" dirty="0" smtClean="0">
              <a:solidFill>
                <a:srgbClr val="FF0000"/>
              </a:solidFill>
              <a:latin typeface="+mn-lt"/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err="1" smtClean="0">
                <a:solidFill>
                  <a:schemeClr val="tx1"/>
                </a:solidFill>
                <a:latin typeface="+mn-lt"/>
              </a:rPr>
              <a:t>Technologien</a:t>
            </a:r>
            <a:endParaRPr lang="en-GB" sz="1000" dirty="0" smtClean="0">
              <a:solidFill>
                <a:schemeClr val="tx1"/>
              </a:solidFill>
              <a:latin typeface="+mn-lt"/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smtClean="0">
                <a:solidFill>
                  <a:schemeClr val="tx1"/>
                </a:solidFill>
                <a:latin typeface="+mn-lt"/>
              </a:rPr>
              <a:t>Server</a:t>
            </a: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smtClean="0">
                <a:solidFill>
                  <a:schemeClr val="tx1"/>
                </a:solidFill>
                <a:latin typeface="+mn-lt"/>
              </a:rPr>
              <a:t>UML-</a:t>
            </a:r>
            <a:r>
              <a:rPr lang="en-GB" sz="1000" dirty="0" err="1" smtClean="0">
                <a:solidFill>
                  <a:schemeClr val="tx1"/>
                </a:solidFill>
                <a:latin typeface="+mn-lt"/>
              </a:rPr>
              <a:t>Diagramme</a:t>
            </a:r>
            <a:endParaRPr lang="en-GB" sz="1000" dirty="0" smtClean="0">
              <a:solidFill>
                <a:schemeClr val="tx1"/>
              </a:solidFill>
              <a:latin typeface="+mn-lt"/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smtClean="0">
                <a:solidFill>
                  <a:schemeClr val="tx1"/>
                </a:solidFill>
                <a:latin typeface="+mn-lt"/>
              </a:rPr>
              <a:t>Implementation MVC</a:t>
            </a: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err="1" smtClean="0">
                <a:solidFill>
                  <a:schemeClr val="tx1"/>
                </a:solidFill>
                <a:latin typeface="+mn-lt"/>
              </a:rPr>
              <a:t>BusinessLogic</a:t>
            </a:r>
            <a:endParaRPr lang="en-GB" sz="1000" dirty="0" smtClean="0">
              <a:solidFill>
                <a:schemeClr val="tx1"/>
              </a:solidFill>
              <a:latin typeface="+mn-lt"/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smtClean="0">
                <a:solidFill>
                  <a:schemeClr val="tx1"/>
                </a:solidFill>
                <a:latin typeface="+mn-lt"/>
              </a:rPr>
              <a:t>GET-Request</a:t>
            </a: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smtClean="0">
                <a:solidFill>
                  <a:schemeClr val="tx1"/>
                </a:solidFill>
                <a:latin typeface="+mn-lt"/>
              </a:rPr>
              <a:t>Exception Handling</a:t>
            </a: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err="1" smtClean="0">
                <a:solidFill>
                  <a:schemeClr val="tx1"/>
                </a:solidFill>
                <a:latin typeface="+mn-lt"/>
              </a:rPr>
              <a:t>Benutzerverwaltung</a:t>
            </a:r>
            <a:endParaRPr lang="en-GB" sz="1000" dirty="0" smtClean="0">
              <a:solidFill>
                <a:schemeClr val="tx1"/>
              </a:solidFill>
              <a:latin typeface="+mn-lt"/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smtClean="0">
                <a:solidFill>
                  <a:schemeClr val="tx1"/>
                </a:solidFill>
                <a:latin typeface="+mn-lt"/>
              </a:rPr>
              <a:t>Security</a:t>
            </a: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smtClean="0">
                <a:solidFill>
                  <a:schemeClr val="tx1"/>
                </a:solidFill>
                <a:latin typeface="+mn-lt"/>
              </a:rPr>
              <a:t>Transactions</a:t>
            </a: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err="1" smtClean="0">
                <a:solidFill>
                  <a:schemeClr val="tx1"/>
                </a:solidFill>
                <a:latin typeface="+mn-lt"/>
              </a:rPr>
              <a:t>Javascript</a:t>
            </a:r>
            <a:endParaRPr lang="en-GB" sz="1000" dirty="0" smtClean="0">
              <a:solidFill>
                <a:schemeClr val="tx1"/>
              </a:solidFill>
              <a:latin typeface="+mn-lt"/>
            </a:endParaRPr>
          </a:p>
          <a:p>
            <a:pPr eaLnBrk="1" hangingPunct="1">
              <a:lnSpc>
                <a:spcPct val="100000"/>
              </a:lnSpc>
              <a:buClr>
                <a:schemeClr val="tx1"/>
              </a:buClr>
              <a:buFont typeface="Verdana" charset="0"/>
              <a:buChar char="»"/>
              <a:defRPr/>
            </a:pPr>
            <a:endParaRPr lang="en-GB" sz="400" dirty="0" smtClean="0">
              <a:solidFill>
                <a:schemeClr val="tx1"/>
              </a:solidFill>
              <a:latin typeface="+mn-lt"/>
            </a:endParaRPr>
          </a:p>
          <a:p>
            <a:pPr eaLnBrk="1" hangingPunct="1">
              <a:lnSpc>
                <a:spcPct val="100000"/>
              </a:lnSpc>
              <a:buClr>
                <a:schemeClr val="tx1"/>
              </a:buClr>
              <a:buFont typeface="Verdana" charset="0"/>
              <a:buChar char="»"/>
              <a:defRPr/>
            </a:pPr>
            <a:r>
              <a:rPr lang="en-GB" sz="1200" dirty="0" err="1" smtClean="0">
                <a:solidFill>
                  <a:schemeClr val="tx1"/>
                </a:solidFill>
                <a:latin typeface="+mn-lt"/>
              </a:rPr>
              <a:t>Qualitätsmanagement</a:t>
            </a:r>
            <a:endParaRPr lang="en-GB" sz="1200" dirty="0" smtClean="0">
              <a:solidFill>
                <a:schemeClr val="tx1"/>
              </a:solidFill>
              <a:latin typeface="+mn-lt"/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err="1" smtClean="0">
                <a:solidFill>
                  <a:schemeClr val="tx1"/>
                </a:solidFill>
              </a:rPr>
              <a:t>Massnahmen</a:t>
            </a:r>
            <a:endParaRPr lang="en-GB" sz="1000" dirty="0" smtClean="0">
              <a:solidFill>
                <a:schemeClr val="tx1"/>
              </a:solidFill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smtClean="0">
                <a:solidFill>
                  <a:schemeClr val="tx1"/>
                </a:solidFill>
              </a:rPr>
              <a:t>Testing</a:t>
            </a: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err="1" smtClean="0">
                <a:solidFill>
                  <a:schemeClr val="tx1"/>
                </a:solidFill>
              </a:rPr>
              <a:t>Metriken</a:t>
            </a:r>
            <a:endParaRPr lang="en-GB" sz="1000" dirty="0" smtClean="0">
              <a:solidFill>
                <a:schemeClr val="tx1"/>
              </a:solidFill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smtClean="0">
                <a:solidFill>
                  <a:schemeClr val="tx1"/>
                </a:solidFill>
              </a:rPr>
              <a:t>Usability Test</a:t>
            </a:r>
            <a:r>
              <a:rPr lang="en-GB" sz="800" dirty="0" smtClean="0">
                <a:solidFill>
                  <a:schemeClr val="tx1"/>
                </a:solidFill>
              </a:rPr>
              <a:t/>
            </a:r>
            <a:br>
              <a:rPr lang="en-GB" sz="800" dirty="0" smtClean="0">
                <a:solidFill>
                  <a:schemeClr val="tx1"/>
                </a:solidFill>
              </a:rPr>
            </a:br>
            <a:endParaRPr lang="en-GB" sz="400" dirty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  <a:buClr>
                <a:schemeClr val="tx1"/>
              </a:buClr>
              <a:buFont typeface="Verdana" charset="0"/>
              <a:buChar char="»"/>
              <a:defRPr/>
            </a:pPr>
            <a:r>
              <a:rPr lang="en-GB" sz="1200" dirty="0" err="1" smtClean="0">
                <a:solidFill>
                  <a:schemeClr val="tx1"/>
                </a:solidFill>
              </a:rPr>
              <a:t>Projektmanagement</a:t>
            </a:r>
            <a:endParaRPr lang="en-GB" sz="1200" dirty="0">
              <a:solidFill>
                <a:schemeClr val="tx1"/>
              </a:solidFill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err="1" smtClean="0">
                <a:solidFill>
                  <a:schemeClr val="tx1"/>
                </a:solidFill>
              </a:rPr>
              <a:t>Projektplan</a:t>
            </a:r>
            <a:endParaRPr lang="en-GB" sz="1000" dirty="0" smtClean="0">
              <a:solidFill>
                <a:schemeClr val="tx1"/>
              </a:solidFill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err="1" smtClean="0">
                <a:solidFill>
                  <a:schemeClr val="tx1"/>
                </a:solidFill>
              </a:rPr>
              <a:t>Risiken</a:t>
            </a:r>
            <a:endParaRPr lang="en-GB" sz="1000" dirty="0" smtClean="0">
              <a:solidFill>
                <a:schemeClr val="tx1"/>
              </a:solidFill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err="1" smtClean="0">
                <a:solidFill>
                  <a:schemeClr val="tx1"/>
                </a:solidFill>
              </a:rPr>
              <a:t>Projekttools</a:t>
            </a:r>
            <a:endParaRPr lang="en-GB" sz="1000" dirty="0" smtClean="0">
              <a:solidFill>
                <a:schemeClr val="tx1"/>
              </a:solidFill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err="1" smtClean="0">
                <a:solidFill>
                  <a:schemeClr val="tx1"/>
                </a:solidFill>
              </a:rPr>
              <a:t>Statistiken</a:t>
            </a:r>
            <a:r>
              <a:rPr lang="en-GB" sz="800" dirty="0" smtClean="0">
                <a:solidFill>
                  <a:schemeClr val="tx1"/>
                </a:solidFill>
              </a:rPr>
              <a:t/>
            </a:r>
            <a:br>
              <a:rPr lang="en-GB" sz="800" dirty="0" smtClean="0">
                <a:solidFill>
                  <a:schemeClr val="tx1"/>
                </a:solidFill>
              </a:rPr>
            </a:br>
            <a:endParaRPr lang="en-GB" sz="400" dirty="0" smtClean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  <a:buClr>
                <a:schemeClr val="tx1"/>
              </a:buClr>
              <a:buFont typeface="Verdana" charset="0"/>
              <a:buChar char="»"/>
              <a:defRPr/>
            </a:pPr>
            <a:r>
              <a:rPr lang="en-GB" sz="1200" dirty="0" err="1" smtClean="0">
                <a:solidFill>
                  <a:schemeClr val="tx1"/>
                </a:solidFill>
              </a:rPr>
              <a:t>Rückblick</a:t>
            </a:r>
            <a:endParaRPr lang="en-GB" sz="1200" dirty="0">
              <a:solidFill>
                <a:schemeClr val="tx1"/>
              </a:solidFill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smtClean="0">
                <a:solidFill>
                  <a:schemeClr val="tx1"/>
                </a:solidFill>
              </a:rPr>
              <a:t>Positives</a:t>
            </a:r>
            <a:endParaRPr lang="en-GB" sz="1000" dirty="0">
              <a:solidFill>
                <a:schemeClr val="tx1"/>
              </a:solidFill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smtClean="0">
                <a:solidFill>
                  <a:schemeClr val="tx1"/>
                </a:solidFill>
              </a:rPr>
              <a:t>Negatives</a:t>
            </a:r>
            <a:endParaRPr lang="en-GB" sz="1000" dirty="0" smtClean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90028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2051721" y="188641"/>
            <a:ext cx="6984776" cy="6409010"/>
          </a:xfrm>
          <a:prstGeom prst="rect">
            <a:avLst/>
          </a:prstGeom>
          <a:solidFill>
            <a:srgbClr val="FFFFFF">
              <a:alpha val="80000"/>
            </a:srgbClr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>
              <a:cs typeface="Lucida Sans Unicode" charset="0"/>
            </a:endParaRPr>
          </a:p>
        </p:txBody>
      </p:sp>
      <p:sp>
        <p:nvSpPr>
          <p:cNvPr id="14" name="Text Box 4"/>
          <p:cNvSpPr txBox="1">
            <a:spLocks noChangeArrowheads="1"/>
          </p:cNvSpPr>
          <p:nvPr/>
        </p:nvSpPr>
        <p:spPr bwMode="auto">
          <a:xfrm>
            <a:off x="2189817" y="352424"/>
            <a:ext cx="6769100" cy="371513"/>
          </a:xfrm>
          <a:prstGeom prst="rect">
            <a:avLst/>
          </a:prstGeom>
          <a:solidFill>
            <a:srgbClr val="FFFFFF">
              <a:alpha val="20000"/>
            </a:srgbClr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Lucida Sans Unicode" charset="0"/>
              </a:defRPr>
            </a:lvl1pPr>
            <a:lvl2pPr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2pPr>
            <a:lvl3pPr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3pPr>
            <a:lvl4pPr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4pPr>
            <a:lvl5pPr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5pPr>
            <a:lvl6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6pPr>
            <a:lvl7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7pPr>
            <a:lvl8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8pPr>
            <a:lvl9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9pPr>
          </a:lstStyle>
          <a:p>
            <a:pPr eaLnBrk="1" hangingPunct="1">
              <a:lnSpc>
                <a:spcPct val="100000"/>
              </a:lnSpc>
              <a:buClr>
                <a:srgbClr val="FFFFFF"/>
              </a:buClr>
              <a:defRPr/>
            </a:pPr>
            <a:r>
              <a:rPr lang="en-GB" b="1" dirty="0" err="1" smtClean="0"/>
              <a:t>Eingesetzte</a:t>
            </a:r>
            <a:r>
              <a:rPr lang="en-GB" b="1" dirty="0" smtClean="0"/>
              <a:t> </a:t>
            </a:r>
            <a:r>
              <a:rPr lang="en-GB" b="1" dirty="0" err="1" smtClean="0"/>
              <a:t>Technologien</a:t>
            </a:r>
            <a:endParaRPr lang="en-GB" b="1" dirty="0" smtClean="0"/>
          </a:p>
        </p:txBody>
      </p:sp>
      <p:sp>
        <p:nvSpPr>
          <p:cNvPr id="2" name="TextBox 1"/>
          <p:cNvSpPr txBox="1"/>
          <p:nvPr/>
        </p:nvSpPr>
        <p:spPr>
          <a:xfrm>
            <a:off x="2411760" y="1052736"/>
            <a:ext cx="36724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 smtClean="0"/>
              <a:t>Framework</a:t>
            </a:r>
          </a:p>
          <a:p>
            <a:endParaRPr lang="de-CH" dirty="0"/>
          </a:p>
        </p:txBody>
      </p:sp>
      <p:pic>
        <p:nvPicPr>
          <p:cNvPr id="2050" name="Picture 2" descr="C:\Users\Richard\OneDrive\wt4u\Dokumente\Doc_Content\Images\mvc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5336" y="1484784"/>
            <a:ext cx="9525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445296" y="2504776"/>
            <a:ext cx="36724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 smtClean="0"/>
              <a:t>Backend</a:t>
            </a:r>
          </a:p>
          <a:p>
            <a:endParaRPr lang="de-CH" dirty="0"/>
          </a:p>
        </p:txBody>
      </p:sp>
      <p:pic>
        <p:nvPicPr>
          <p:cNvPr id="2052" name="Picture 4" descr="http://www.mycsharp.de/wbb2/images/avatars/avatar-1660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5336" y="2916896"/>
            <a:ext cx="9525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4932040" y="1027672"/>
            <a:ext cx="36724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 smtClean="0"/>
              <a:t>Frontend</a:t>
            </a:r>
          </a:p>
          <a:p>
            <a:endParaRPr lang="de-CH" dirty="0"/>
          </a:p>
        </p:txBody>
      </p:sp>
      <p:pic>
        <p:nvPicPr>
          <p:cNvPr id="2053" name="Picture 5" descr="C:\Users\Richard\OneDrive\wt4u\Dokumente\Doc_Content\Images\html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5062" y="1515898"/>
            <a:ext cx="2000173" cy="921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Users\Richard\OneDrive\wt4u\Dokumente\Doc_Content\Images\jquery.gif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312" y="1500340"/>
            <a:ext cx="9525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 descr="C:\Users\Richard\OneDrive\wt4u\Dokumente\Doc_Content\Images\razor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5063" y="2599396"/>
            <a:ext cx="3347749" cy="816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2525336" y="4177488"/>
            <a:ext cx="36724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 smtClean="0"/>
              <a:t>Entwicklungsumgebung</a:t>
            </a:r>
          </a:p>
          <a:p>
            <a:endParaRPr lang="de-CH" dirty="0"/>
          </a:p>
        </p:txBody>
      </p:sp>
      <p:pic>
        <p:nvPicPr>
          <p:cNvPr id="2057" name="Picture 9" descr="http://visualstudiomagazine.com/~/media/ECG/visualstudiomagazine/Images/introimages/VisualStudio2013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0752" y="4653136"/>
            <a:ext cx="1940249" cy="1349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C:\Users\Richard\OneDrive\wt4u\Dokumente\Doc_Content\Images\bootstrap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312" y="3548153"/>
            <a:ext cx="9525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http://davidwlo.files.wordpress.com/2013/11/visual-studio-online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1343" y="5431493"/>
            <a:ext cx="2193105" cy="571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http://img690.imageshack.us/img690/9260/webst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527" y="4653136"/>
            <a:ext cx="1435217" cy="1435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 Box 2"/>
          <p:cNvSpPr txBox="1">
            <a:spLocks noChangeArrowheads="1"/>
          </p:cNvSpPr>
          <p:nvPr/>
        </p:nvSpPr>
        <p:spPr bwMode="auto">
          <a:xfrm>
            <a:off x="179388" y="1117600"/>
            <a:ext cx="1800324" cy="46502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Lucida Sans Unicode" charset="0"/>
              </a:defRPr>
            </a:lvl1pPr>
            <a:lvl2pPr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2pPr>
            <a:lvl3pPr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3pPr>
            <a:lvl4pPr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4pPr>
            <a:lvl5pPr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5pPr>
            <a:lvl6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6pPr>
            <a:lvl7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7pPr>
            <a:lvl8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8pPr>
            <a:lvl9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9pPr>
          </a:lstStyle>
          <a:p>
            <a:pPr eaLnBrk="1" hangingPunct="1">
              <a:lnSpc>
                <a:spcPct val="100000"/>
              </a:lnSpc>
              <a:buClr>
                <a:schemeClr val="tx1"/>
              </a:buClr>
              <a:buFont typeface="Verdana" charset="0"/>
              <a:buChar char="»"/>
              <a:defRPr/>
            </a:pPr>
            <a:r>
              <a:rPr lang="en-GB" sz="1200" b="1" dirty="0" smtClean="0">
                <a:solidFill>
                  <a:schemeClr val="tx1"/>
                </a:solidFill>
                <a:latin typeface="+mn-lt"/>
              </a:rPr>
              <a:t> </a:t>
            </a:r>
            <a:r>
              <a:rPr lang="en-GB" sz="1200" dirty="0" smtClean="0">
                <a:solidFill>
                  <a:schemeClr val="tx1"/>
                </a:solidFill>
                <a:latin typeface="+mn-lt"/>
              </a:rPr>
              <a:t>Was </a:t>
            </a:r>
            <a:r>
              <a:rPr lang="en-GB" sz="1200" dirty="0" err="1" smtClean="0">
                <a:solidFill>
                  <a:schemeClr val="tx1"/>
                </a:solidFill>
                <a:latin typeface="+mn-lt"/>
              </a:rPr>
              <a:t>ist</a:t>
            </a:r>
            <a:r>
              <a:rPr lang="en-GB" sz="1200" dirty="0" smtClean="0">
                <a:solidFill>
                  <a:schemeClr val="tx1"/>
                </a:solidFill>
                <a:latin typeface="+mn-lt"/>
              </a:rPr>
              <a:t> wt4u?</a:t>
            </a:r>
          </a:p>
          <a:p>
            <a:pPr eaLnBrk="1" hangingPunct="1">
              <a:lnSpc>
                <a:spcPct val="100000"/>
              </a:lnSpc>
              <a:buClr>
                <a:schemeClr val="tx1"/>
              </a:buClr>
              <a:buFont typeface="Verdana" charset="0"/>
              <a:buNone/>
              <a:defRPr/>
            </a:pPr>
            <a:endParaRPr lang="en-GB" sz="400" b="1" dirty="0" smtClean="0">
              <a:solidFill>
                <a:schemeClr val="tx1"/>
              </a:solidFill>
              <a:latin typeface="+mn-lt"/>
            </a:endParaRPr>
          </a:p>
          <a:p>
            <a:pPr eaLnBrk="1" hangingPunct="1">
              <a:lnSpc>
                <a:spcPct val="100000"/>
              </a:lnSpc>
              <a:buClr>
                <a:schemeClr val="tx1"/>
              </a:buClr>
              <a:buFont typeface="Verdana" charset="0"/>
              <a:buChar char="»"/>
              <a:defRPr/>
            </a:pPr>
            <a:r>
              <a:rPr lang="en-GB" sz="1200" dirty="0" smtClean="0">
                <a:solidFill>
                  <a:schemeClr val="tx1"/>
                </a:solidFill>
                <a:latin typeface="+mn-lt"/>
              </a:rPr>
              <a:t> Demo</a:t>
            </a:r>
          </a:p>
          <a:p>
            <a:pPr eaLnBrk="1" hangingPunct="1">
              <a:lnSpc>
                <a:spcPct val="100000"/>
              </a:lnSpc>
              <a:buClr>
                <a:schemeClr val="tx1"/>
              </a:buClr>
              <a:buFont typeface="Verdana" charset="0"/>
              <a:buNone/>
              <a:defRPr/>
            </a:pPr>
            <a:r>
              <a:rPr lang="en-GB" sz="400" dirty="0" smtClean="0">
                <a:solidFill>
                  <a:schemeClr val="tx1"/>
                </a:solidFill>
                <a:latin typeface="+mn-lt"/>
              </a:rPr>
              <a:t> </a:t>
            </a:r>
          </a:p>
          <a:p>
            <a:pPr eaLnBrk="1" hangingPunct="1">
              <a:lnSpc>
                <a:spcPct val="100000"/>
              </a:lnSpc>
              <a:buClr>
                <a:schemeClr val="tx1"/>
              </a:buClr>
              <a:buFont typeface="Verdana" charset="0"/>
              <a:buChar char="»"/>
              <a:defRPr/>
            </a:pPr>
            <a:r>
              <a:rPr lang="en-GB" sz="1200" dirty="0" smtClean="0">
                <a:solidFill>
                  <a:schemeClr val="tx1"/>
                </a:solidFill>
                <a:latin typeface="+mn-lt"/>
              </a:rPr>
              <a:t> </a:t>
            </a:r>
            <a:r>
              <a:rPr lang="en-GB" sz="1200" dirty="0" err="1" smtClean="0">
                <a:solidFill>
                  <a:schemeClr val="tx1"/>
                </a:solidFill>
                <a:latin typeface="+mn-lt"/>
              </a:rPr>
              <a:t>Architektur</a:t>
            </a:r>
            <a:endParaRPr lang="en-GB" sz="1200" dirty="0" smtClean="0">
              <a:solidFill>
                <a:schemeClr val="tx1"/>
              </a:solidFill>
              <a:latin typeface="+mn-lt"/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err="1" smtClean="0">
                <a:solidFill>
                  <a:schemeClr val="tx1"/>
                </a:solidFill>
                <a:latin typeface="+mn-lt"/>
              </a:rPr>
              <a:t>Systemübersicht</a:t>
            </a:r>
            <a:endParaRPr lang="en-GB" sz="1000" dirty="0" smtClean="0">
              <a:solidFill>
                <a:schemeClr val="tx1"/>
              </a:solidFill>
              <a:latin typeface="+mn-lt"/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b="1" dirty="0" err="1" smtClean="0">
                <a:solidFill>
                  <a:srgbClr val="FF0000"/>
                </a:solidFill>
                <a:latin typeface="+mn-lt"/>
              </a:rPr>
              <a:t>Technologien</a:t>
            </a:r>
            <a:endParaRPr lang="en-GB" sz="1000" b="1" dirty="0" smtClean="0">
              <a:solidFill>
                <a:srgbClr val="FF0000"/>
              </a:solidFill>
              <a:latin typeface="+mn-lt"/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smtClean="0">
                <a:solidFill>
                  <a:schemeClr val="tx1"/>
                </a:solidFill>
                <a:latin typeface="+mn-lt"/>
              </a:rPr>
              <a:t>Server</a:t>
            </a: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smtClean="0">
                <a:solidFill>
                  <a:schemeClr val="tx1"/>
                </a:solidFill>
                <a:latin typeface="+mn-lt"/>
              </a:rPr>
              <a:t>UML-</a:t>
            </a:r>
            <a:r>
              <a:rPr lang="en-GB" sz="1000" dirty="0" err="1" smtClean="0">
                <a:solidFill>
                  <a:schemeClr val="tx1"/>
                </a:solidFill>
                <a:latin typeface="+mn-lt"/>
              </a:rPr>
              <a:t>Diagramme</a:t>
            </a:r>
            <a:endParaRPr lang="en-GB" sz="1000" dirty="0" smtClean="0">
              <a:solidFill>
                <a:schemeClr val="tx1"/>
              </a:solidFill>
              <a:latin typeface="+mn-lt"/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smtClean="0">
                <a:solidFill>
                  <a:schemeClr val="tx1"/>
                </a:solidFill>
                <a:latin typeface="+mn-lt"/>
              </a:rPr>
              <a:t>Implementation MVC</a:t>
            </a: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err="1" smtClean="0">
                <a:solidFill>
                  <a:schemeClr val="tx1"/>
                </a:solidFill>
                <a:latin typeface="+mn-lt"/>
              </a:rPr>
              <a:t>BusinessLogic</a:t>
            </a:r>
            <a:endParaRPr lang="en-GB" sz="1000" dirty="0" smtClean="0">
              <a:solidFill>
                <a:schemeClr val="tx1"/>
              </a:solidFill>
              <a:latin typeface="+mn-lt"/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smtClean="0">
                <a:solidFill>
                  <a:schemeClr val="tx1"/>
                </a:solidFill>
                <a:latin typeface="+mn-lt"/>
              </a:rPr>
              <a:t>GET-Request</a:t>
            </a: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smtClean="0">
                <a:solidFill>
                  <a:schemeClr val="tx1"/>
                </a:solidFill>
                <a:latin typeface="+mn-lt"/>
              </a:rPr>
              <a:t>Exception Handling</a:t>
            </a: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err="1" smtClean="0">
                <a:solidFill>
                  <a:schemeClr val="tx1"/>
                </a:solidFill>
                <a:latin typeface="+mn-lt"/>
              </a:rPr>
              <a:t>Benutzerverwaltung</a:t>
            </a:r>
            <a:endParaRPr lang="en-GB" sz="1000" dirty="0" smtClean="0">
              <a:solidFill>
                <a:schemeClr val="tx1"/>
              </a:solidFill>
              <a:latin typeface="+mn-lt"/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smtClean="0">
                <a:solidFill>
                  <a:schemeClr val="tx1"/>
                </a:solidFill>
                <a:latin typeface="+mn-lt"/>
              </a:rPr>
              <a:t>Security</a:t>
            </a: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smtClean="0">
                <a:solidFill>
                  <a:schemeClr val="tx1"/>
                </a:solidFill>
                <a:latin typeface="+mn-lt"/>
              </a:rPr>
              <a:t>Transactions</a:t>
            </a: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err="1" smtClean="0">
                <a:solidFill>
                  <a:schemeClr val="tx1"/>
                </a:solidFill>
                <a:latin typeface="+mn-lt"/>
              </a:rPr>
              <a:t>Javascript</a:t>
            </a:r>
            <a:endParaRPr lang="en-GB" sz="1000" dirty="0" smtClean="0">
              <a:solidFill>
                <a:schemeClr val="tx1"/>
              </a:solidFill>
              <a:latin typeface="+mn-lt"/>
            </a:endParaRPr>
          </a:p>
          <a:p>
            <a:pPr eaLnBrk="1" hangingPunct="1">
              <a:lnSpc>
                <a:spcPct val="100000"/>
              </a:lnSpc>
              <a:buClr>
                <a:schemeClr val="tx1"/>
              </a:buClr>
              <a:buFont typeface="Verdana" charset="0"/>
              <a:buChar char="»"/>
              <a:defRPr/>
            </a:pPr>
            <a:endParaRPr lang="en-GB" sz="400" dirty="0" smtClean="0">
              <a:solidFill>
                <a:schemeClr val="tx1"/>
              </a:solidFill>
              <a:latin typeface="+mn-lt"/>
            </a:endParaRPr>
          </a:p>
          <a:p>
            <a:pPr eaLnBrk="1" hangingPunct="1">
              <a:lnSpc>
                <a:spcPct val="100000"/>
              </a:lnSpc>
              <a:buClr>
                <a:schemeClr val="tx1"/>
              </a:buClr>
              <a:buFont typeface="Verdana" charset="0"/>
              <a:buChar char="»"/>
              <a:defRPr/>
            </a:pPr>
            <a:r>
              <a:rPr lang="en-GB" sz="1200" dirty="0" err="1" smtClean="0">
                <a:solidFill>
                  <a:schemeClr val="tx1"/>
                </a:solidFill>
                <a:latin typeface="+mn-lt"/>
              </a:rPr>
              <a:t>Qualitätsmanagement</a:t>
            </a:r>
            <a:endParaRPr lang="en-GB" sz="1200" dirty="0" smtClean="0">
              <a:solidFill>
                <a:schemeClr val="tx1"/>
              </a:solidFill>
              <a:latin typeface="+mn-lt"/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err="1" smtClean="0">
                <a:solidFill>
                  <a:schemeClr val="tx1"/>
                </a:solidFill>
              </a:rPr>
              <a:t>Massnahmen</a:t>
            </a:r>
            <a:endParaRPr lang="en-GB" sz="1000" dirty="0" smtClean="0">
              <a:solidFill>
                <a:schemeClr val="tx1"/>
              </a:solidFill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smtClean="0">
                <a:solidFill>
                  <a:schemeClr val="tx1"/>
                </a:solidFill>
              </a:rPr>
              <a:t>Testing</a:t>
            </a: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err="1" smtClean="0">
                <a:solidFill>
                  <a:schemeClr val="tx1"/>
                </a:solidFill>
              </a:rPr>
              <a:t>Metriken</a:t>
            </a:r>
            <a:endParaRPr lang="en-GB" sz="1000" dirty="0" smtClean="0">
              <a:solidFill>
                <a:schemeClr val="tx1"/>
              </a:solidFill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smtClean="0">
                <a:solidFill>
                  <a:schemeClr val="tx1"/>
                </a:solidFill>
              </a:rPr>
              <a:t>Usability Test</a:t>
            </a:r>
            <a:r>
              <a:rPr lang="en-GB" sz="800" dirty="0" smtClean="0">
                <a:solidFill>
                  <a:schemeClr val="tx1"/>
                </a:solidFill>
              </a:rPr>
              <a:t/>
            </a:r>
            <a:br>
              <a:rPr lang="en-GB" sz="800" dirty="0" smtClean="0">
                <a:solidFill>
                  <a:schemeClr val="tx1"/>
                </a:solidFill>
              </a:rPr>
            </a:br>
            <a:endParaRPr lang="en-GB" sz="400" dirty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  <a:buClr>
                <a:schemeClr val="tx1"/>
              </a:buClr>
              <a:buFont typeface="Verdana" charset="0"/>
              <a:buChar char="»"/>
              <a:defRPr/>
            </a:pPr>
            <a:r>
              <a:rPr lang="en-GB" sz="1200" dirty="0" err="1" smtClean="0">
                <a:solidFill>
                  <a:schemeClr val="tx1"/>
                </a:solidFill>
              </a:rPr>
              <a:t>Projektmanagement</a:t>
            </a:r>
            <a:endParaRPr lang="en-GB" sz="1200" dirty="0">
              <a:solidFill>
                <a:schemeClr val="tx1"/>
              </a:solidFill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err="1" smtClean="0">
                <a:solidFill>
                  <a:schemeClr val="tx1"/>
                </a:solidFill>
              </a:rPr>
              <a:t>Projektplan</a:t>
            </a:r>
            <a:endParaRPr lang="en-GB" sz="1000" dirty="0" smtClean="0">
              <a:solidFill>
                <a:schemeClr val="tx1"/>
              </a:solidFill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err="1" smtClean="0">
                <a:solidFill>
                  <a:schemeClr val="tx1"/>
                </a:solidFill>
              </a:rPr>
              <a:t>Risiken</a:t>
            </a:r>
            <a:endParaRPr lang="en-GB" sz="1000" dirty="0" smtClean="0">
              <a:solidFill>
                <a:schemeClr val="tx1"/>
              </a:solidFill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err="1" smtClean="0">
                <a:solidFill>
                  <a:schemeClr val="tx1"/>
                </a:solidFill>
              </a:rPr>
              <a:t>Projekttools</a:t>
            </a:r>
            <a:endParaRPr lang="en-GB" sz="1000" dirty="0" smtClean="0">
              <a:solidFill>
                <a:schemeClr val="tx1"/>
              </a:solidFill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err="1" smtClean="0">
                <a:solidFill>
                  <a:schemeClr val="tx1"/>
                </a:solidFill>
              </a:rPr>
              <a:t>Statistiken</a:t>
            </a:r>
            <a:r>
              <a:rPr lang="en-GB" sz="800" dirty="0" smtClean="0">
                <a:solidFill>
                  <a:schemeClr val="tx1"/>
                </a:solidFill>
              </a:rPr>
              <a:t/>
            </a:r>
            <a:br>
              <a:rPr lang="en-GB" sz="800" dirty="0" smtClean="0">
                <a:solidFill>
                  <a:schemeClr val="tx1"/>
                </a:solidFill>
              </a:rPr>
            </a:br>
            <a:endParaRPr lang="en-GB" sz="400" dirty="0" smtClean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  <a:buClr>
                <a:schemeClr val="tx1"/>
              </a:buClr>
              <a:buFont typeface="Verdana" charset="0"/>
              <a:buChar char="»"/>
              <a:defRPr/>
            </a:pPr>
            <a:r>
              <a:rPr lang="en-GB" sz="1200" dirty="0" err="1" smtClean="0">
                <a:solidFill>
                  <a:schemeClr val="tx1"/>
                </a:solidFill>
              </a:rPr>
              <a:t>Rückblick</a:t>
            </a:r>
            <a:endParaRPr lang="en-GB" sz="1200" dirty="0">
              <a:solidFill>
                <a:schemeClr val="tx1"/>
              </a:solidFill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smtClean="0">
                <a:solidFill>
                  <a:schemeClr val="tx1"/>
                </a:solidFill>
              </a:rPr>
              <a:t>Positives</a:t>
            </a:r>
            <a:endParaRPr lang="en-GB" sz="1000" dirty="0">
              <a:solidFill>
                <a:schemeClr val="tx1"/>
              </a:solidFill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smtClean="0">
                <a:solidFill>
                  <a:schemeClr val="tx1"/>
                </a:solidFill>
              </a:rPr>
              <a:t>Negatives</a:t>
            </a:r>
            <a:endParaRPr lang="en-GB" sz="1000" dirty="0" smtClean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61046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2051721" y="188641"/>
            <a:ext cx="6984776" cy="6409010"/>
          </a:xfrm>
          <a:prstGeom prst="rect">
            <a:avLst/>
          </a:prstGeom>
          <a:solidFill>
            <a:srgbClr val="FFFFFF">
              <a:alpha val="80000"/>
            </a:srgbClr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>
              <a:cs typeface="Lucida Sans Unicode" charset="0"/>
            </a:endParaRPr>
          </a:p>
        </p:txBody>
      </p:sp>
      <p:sp>
        <p:nvSpPr>
          <p:cNvPr id="14" name="Text Box 4"/>
          <p:cNvSpPr txBox="1">
            <a:spLocks noChangeArrowheads="1"/>
          </p:cNvSpPr>
          <p:nvPr/>
        </p:nvSpPr>
        <p:spPr bwMode="auto">
          <a:xfrm>
            <a:off x="2189817" y="352424"/>
            <a:ext cx="6769100" cy="371513"/>
          </a:xfrm>
          <a:prstGeom prst="rect">
            <a:avLst/>
          </a:prstGeom>
          <a:solidFill>
            <a:srgbClr val="FFFFFF">
              <a:alpha val="20000"/>
            </a:srgbClr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Lucida Sans Unicode" charset="0"/>
              </a:defRPr>
            </a:lvl1pPr>
            <a:lvl2pPr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2pPr>
            <a:lvl3pPr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3pPr>
            <a:lvl4pPr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4pPr>
            <a:lvl5pPr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5pPr>
            <a:lvl6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6pPr>
            <a:lvl7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7pPr>
            <a:lvl8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8pPr>
            <a:lvl9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9pPr>
          </a:lstStyle>
          <a:p>
            <a:pPr eaLnBrk="1" hangingPunct="1">
              <a:lnSpc>
                <a:spcPct val="100000"/>
              </a:lnSpc>
              <a:buClr>
                <a:srgbClr val="FFFFFF"/>
              </a:buClr>
              <a:defRPr/>
            </a:pPr>
            <a:r>
              <a:rPr lang="en-GB" b="1" dirty="0" smtClean="0"/>
              <a:t>Server</a:t>
            </a:r>
          </a:p>
        </p:txBody>
      </p:sp>
      <p:sp>
        <p:nvSpPr>
          <p:cNvPr id="6" name="Textfeld 5"/>
          <p:cNvSpPr txBox="1"/>
          <p:nvPr/>
        </p:nvSpPr>
        <p:spPr>
          <a:xfrm>
            <a:off x="2231232" y="836712"/>
            <a:ext cx="6589240" cy="3744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de-DE" sz="3200" dirty="0" smtClean="0"/>
              <a:t>ASP.NET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de-DE" sz="3200" dirty="0" smtClean="0"/>
              <a:t>Webserver</a:t>
            </a:r>
          </a:p>
          <a:p>
            <a:pPr marL="742950" lvl="1" indent="-285750">
              <a:lnSpc>
                <a:spcPct val="150000"/>
              </a:lnSpc>
              <a:buFont typeface="Arial"/>
              <a:buChar char="•"/>
            </a:pPr>
            <a:r>
              <a:rPr lang="de-DE" sz="3200" dirty="0" smtClean="0"/>
              <a:t>Microsoft IIS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de-DE" sz="3200" dirty="0" smtClean="0"/>
              <a:t>Datenbank</a:t>
            </a:r>
          </a:p>
          <a:p>
            <a:pPr marL="742950" lvl="1" indent="-285750">
              <a:lnSpc>
                <a:spcPct val="150000"/>
              </a:lnSpc>
              <a:buFont typeface="Arial"/>
              <a:buChar char="•"/>
            </a:pPr>
            <a:r>
              <a:rPr lang="de-DE" sz="3200" dirty="0" smtClean="0"/>
              <a:t>MS SQL</a:t>
            </a:r>
            <a:endParaRPr lang="de-DE" sz="3200" dirty="0"/>
          </a:p>
        </p:txBody>
      </p:sp>
      <p:pic>
        <p:nvPicPr>
          <p:cNvPr id="2" name="Bild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3968" y="4869160"/>
            <a:ext cx="2088232" cy="1305145"/>
          </a:xfrm>
          <a:prstGeom prst="rect">
            <a:avLst/>
          </a:prstGeom>
        </p:spPr>
      </p:pic>
      <p:pic>
        <p:nvPicPr>
          <p:cNvPr id="3" name="Bild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6256" y="4869160"/>
            <a:ext cx="1584176" cy="1285708"/>
          </a:xfrm>
          <a:prstGeom prst="rect">
            <a:avLst/>
          </a:prstGeom>
        </p:spPr>
      </p:pic>
      <p:pic>
        <p:nvPicPr>
          <p:cNvPr id="4" name="Bild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39752" y="4869160"/>
            <a:ext cx="1315864" cy="1315864"/>
          </a:xfrm>
          <a:prstGeom prst="rect">
            <a:avLst/>
          </a:prstGeom>
        </p:spPr>
      </p:pic>
      <p:sp>
        <p:nvSpPr>
          <p:cNvPr id="9" name="Text Box 2"/>
          <p:cNvSpPr txBox="1">
            <a:spLocks noChangeArrowheads="1"/>
          </p:cNvSpPr>
          <p:nvPr/>
        </p:nvSpPr>
        <p:spPr bwMode="auto">
          <a:xfrm>
            <a:off x="179388" y="1117600"/>
            <a:ext cx="1800324" cy="46502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Lucida Sans Unicode" charset="0"/>
              </a:defRPr>
            </a:lvl1pPr>
            <a:lvl2pPr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2pPr>
            <a:lvl3pPr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3pPr>
            <a:lvl4pPr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4pPr>
            <a:lvl5pPr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5pPr>
            <a:lvl6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6pPr>
            <a:lvl7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7pPr>
            <a:lvl8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8pPr>
            <a:lvl9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9pPr>
          </a:lstStyle>
          <a:p>
            <a:pPr eaLnBrk="1" hangingPunct="1">
              <a:lnSpc>
                <a:spcPct val="100000"/>
              </a:lnSpc>
              <a:buClr>
                <a:schemeClr val="tx1"/>
              </a:buClr>
              <a:buFont typeface="Verdana" charset="0"/>
              <a:buChar char="»"/>
              <a:defRPr/>
            </a:pPr>
            <a:r>
              <a:rPr lang="en-GB" sz="1200" b="1" dirty="0" smtClean="0">
                <a:solidFill>
                  <a:schemeClr val="tx1"/>
                </a:solidFill>
                <a:latin typeface="+mn-lt"/>
              </a:rPr>
              <a:t> </a:t>
            </a:r>
            <a:r>
              <a:rPr lang="en-GB" sz="1200" dirty="0" smtClean="0">
                <a:solidFill>
                  <a:schemeClr val="tx1"/>
                </a:solidFill>
                <a:latin typeface="+mn-lt"/>
              </a:rPr>
              <a:t>Was </a:t>
            </a:r>
            <a:r>
              <a:rPr lang="en-GB" sz="1200" dirty="0" err="1" smtClean="0">
                <a:solidFill>
                  <a:schemeClr val="tx1"/>
                </a:solidFill>
                <a:latin typeface="+mn-lt"/>
              </a:rPr>
              <a:t>ist</a:t>
            </a:r>
            <a:r>
              <a:rPr lang="en-GB" sz="1200" dirty="0" smtClean="0">
                <a:solidFill>
                  <a:schemeClr val="tx1"/>
                </a:solidFill>
                <a:latin typeface="+mn-lt"/>
              </a:rPr>
              <a:t> wt4u?</a:t>
            </a:r>
          </a:p>
          <a:p>
            <a:pPr eaLnBrk="1" hangingPunct="1">
              <a:lnSpc>
                <a:spcPct val="100000"/>
              </a:lnSpc>
              <a:buClr>
                <a:schemeClr val="tx1"/>
              </a:buClr>
              <a:buFont typeface="Verdana" charset="0"/>
              <a:buNone/>
              <a:defRPr/>
            </a:pPr>
            <a:endParaRPr lang="en-GB" sz="400" b="1" dirty="0" smtClean="0">
              <a:solidFill>
                <a:schemeClr val="tx1"/>
              </a:solidFill>
              <a:latin typeface="+mn-lt"/>
            </a:endParaRPr>
          </a:p>
          <a:p>
            <a:pPr eaLnBrk="1" hangingPunct="1">
              <a:lnSpc>
                <a:spcPct val="100000"/>
              </a:lnSpc>
              <a:buClr>
                <a:schemeClr val="tx1"/>
              </a:buClr>
              <a:buFont typeface="Verdana" charset="0"/>
              <a:buChar char="»"/>
              <a:defRPr/>
            </a:pPr>
            <a:r>
              <a:rPr lang="en-GB" sz="1200" dirty="0" smtClean="0">
                <a:solidFill>
                  <a:schemeClr val="tx1"/>
                </a:solidFill>
                <a:latin typeface="+mn-lt"/>
              </a:rPr>
              <a:t> Demo</a:t>
            </a:r>
          </a:p>
          <a:p>
            <a:pPr eaLnBrk="1" hangingPunct="1">
              <a:lnSpc>
                <a:spcPct val="100000"/>
              </a:lnSpc>
              <a:buClr>
                <a:schemeClr val="tx1"/>
              </a:buClr>
              <a:buFont typeface="Verdana" charset="0"/>
              <a:buNone/>
              <a:defRPr/>
            </a:pPr>
            <a:r>
              <a:rPr lang="en-GB" sz="400" dirty="0" smtClean="0">
                <a:solidFill>
                  <a:schemeClr val="tx1"/>
                </a:solidFill>
                <a:latin typeface="+mn-lt"/>
              </a:rPr>
              <a:t> </a:t>
            </a:r>
          </a:p>
          <a:p>
            <a:pPr eaLnBrk="1" hangingPunct="1">
              <a:lnSpc>
                <a:spcPct val="100000"/>
              </a:lnSpc>
              <a:buClr>
                <a:schemeClr val="tx1"/>
              </a:buClr>
              <a:buFont typeface="Verdana" charset="0"/>
              <a:buChar char="»"/>
              <a:defRPr/>
            </a:pPr>
            <a:r>
              <a:rPr lang="en-GB" sz="1200" dirty="0" smtClean="0">
                <a:solidFill>
                  <a:schemeClr val="tx1"/>
                </a:solidFill>
                <a:latin typeface="+mn-lt"/>
              </a:rPr>
              <a:t> </a:t>
            </a:r>
            <a:r>
              <a:rPr lang="en-GB" sz="1200" dirty="0" err="1" smtClean="0">
                <a:solidFill>
                  <a:schemeClr val="tx1"/>
                </a:solidFill>
                <a:latin typeface="+mn-lt"/>
              </a:rPr>
              <a:t>Architektur</a:t>
            </a:r>
            <a:endParaRPr lang="en-GB" sz="1200" dirty="0" smtClean="0">
              <a:solidFill>
                <a:schemeClr val="tx1"/>
              </a:solidFill>
              <a:latin typeface="+mn-lt"/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err="1" smtClean="0">
                <a:solidFill>
                  <a:schemeClr val="tx1"/>
                </a:solidFill>
                <a:latin typeface="+mn-lt"/>
              </a:rPr>
              <a:t>Systemübersicht</a:t>
            </a:r>
            <a:endParaRPr lang="en-GB" sz="1000" dirty="0" smtClean="0">
              <a:solidFill>
                <a:schemeClr val="tx1"/>
              </a:solidFill>
              <a:latin typeface="+mn-lt"/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err="1" smtClean="0">
                <a:solidFill>
                  <a:schemeClr val="tx1"/>
                </a:solidFill>
                <a:latin typeface="+mn-lt"/>
              </a:rPr>
              <a:t>Technologien</a:t>
            </a:r>
            <a:endParaRPr lang="en-GB" sz="1000" dirty="0" smtClean="0">
              <a:solidFill>
                <a:schemeClr val="tx1"/>
              </a:solidFill>
              <a:latin typeface="+mn-lt"/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b="1" dirty="0" smtClean="0">
                <a:solidFill>
                  <a:srgbClr val="FF0000"/>
                </a:solidFill>
                <a:latin typeface="+mn-lt"/>
              </a:rPr>
              <a:t>Server</a:t>
            </a: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smtClean="0">
                <a:solidFill>
                  <a:schemeClr val="tx1"/>
                </a:solidFill>
                <a:latin typeface="+mn-lt"/>
              </a:rPr>
              <a:t>UML-</a:t>
            </a:r>
            <a:r>
              <a:rPr lang="en-GB" sz="1000" dirty="0" err="1" smtClean="0">
                <a:solidFill>
                  <a:schemeClr val="tx1"/>
                </a:solidFill>
                <a:latin typeface="+mn-lt"/>
              </a:rPr>
              <a:t>Diagramme</a:t>
            </a:r>
            <a:endParaRPr lang="en-GB" sz="1000" dirty="0" smtClean="0">
              <a:solidFill>
                <a:schemeClr val="tx1"/>
              </a:solidFill>
              <a:latin typeface="+mn-lt"/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smtClean="0">
                <a:solidFill>
                  <a:schemeClr val="tx1"/>
                </a:solidFill>
                <a:latin typeface="+mn-lt"/>
              </a:rPr>
              <a:t>Implementation MVC</a:t>
            </a: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err="1" smtClean="0">
                <a:solidFill>
                  <a:schemeClr val="tx1"/>
                </a:solidFill>
                <a:latin typeface="+mn-lt"/>
              </a:rPr>
              <a:t>BusinessLogic</a:t>
            </a:r>
            <a:endParaRPr lang="en-GB" sz="1000" dirty="0" smtClean="0">
              <a:solidFill>
                <a:schemeClr val="tx1"/>
              </a:solidFill>
              <a:latin typeface="+mn-lt"/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smtClean="0">
                <a:solidFill>
                  <a:schemeClr val="tx1"/>
                </a:solidFill>
                <a:latin typeface="+mn-lt"/>
              </a:rPr>
              <a:t>GET-Request</a:t>
            </a: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smtClean="0">
                <a:solidFill>
                  <a:schemeClr val="tx1"/>
                </a:solidFill>
                <a:latin typeface="+mn-lt"/>
              </a:rPr>
              <a:t>Exception Handling</a:t>
            </a: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err="1" smtClean="0">
                <a:solidFill>
                  <a:schemeClr val="tx1"/>
                </a:solidFill>
                <a:latin typeface="+mn-lt"/>
              </a:rPr>
              <a:t>Benutzerverwaltung</a:t>
            </a:r>
            <a:endParaRPr lang="en-GB" sz="1000" dirty="0" smtClean="0">
              <a:solidFill>
                <a:schemeClr val="tx1"/>
              </a:solidFill>
              <a:latin typeface="+mn-lt"/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smtClean="0">
                <a:solidFill>
                  <a:schemeClr val="tx1"/>
                </a:solidFill>
                <a:latin typeface="+mn-lt"/>
              </a:rPr>
              <a:t>Security</a:t>
            </a: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smtClean="0">
                <a:solidFill>
                  <a:schemeClr val="tx1"/>
                </a:solidFill>
                <a:latin typeface="+mn-lt"/>
              </a:rPr>
              <a:t>Transactions</a:t>
            </a: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err="1" smtClean="0">
                <a:solidFill>
                  <a:schemeClr val="tx1"/>
                </a:solidFill>
                <a:latin typeface="+mn-lt"/>
              </a:rPr>
              <a:t>Javascript</a:t>
            </a:r>
            <a:endParaRPr lang="en-GB" sz="1000" dirty="0" smtClean="0">
              <a:solidFill>
                <a:schemeClr val="tx1"/>
              </a:solidFill>
              <a:latin typeface="+mn-lt"/>
            </a:endParaRPr>
          </a:p>
          <a:p>
            <a:pPr eaLnBrk="1" hangingPunct="1">
              <a:lnSpc>
                <a:spcPct val="100000"/>
              </a:lnSpc>
              <a:buClr>
                <a:schemeClr val="tx1"/>
              </a:buClr>
              <a:buFont typeface="Verdana" charset="0"/>
              <a:buChar char="»"/>
              <a:defRPr/>
            </a:pPr>
            <a:endParaRPr lang="en-GB" sz="400" dirty="0" smtClean="0">
              <a:solidFill>
                <a:schemeClr val="tx1"/>
              </a:solidFill>
              <a:latin typeface="+mn-lt"/>
            </a:endParaRPr>
          </a:p>
          <a:p>
            <a:pPr eaLnBrk="1" hangingPunct="1">
              <a:lnSpc>
                <a:spcPct val="100000"/>
              </a:lnSpc>
              <a:buClr>
                <a:schemeClr val="tx1"/>
              </a:buClr>
              <a:buFont typeface="Verdana" charset="0"/>
              <a:buChar char="»"/>
              <a:defRPr/>
            </a:pPr>
            <a:r>
              <a:rPr lang="en-GB" sz="1200" dirty="0" err="1" smtClean="0">
                <a:solidFill>
                  <a:schemeClr val="tx1"/>
                </a:solidFill>
                <a:latin typeface="+mn-lt"/>
              </a:rPr>
              <a:t>Qualitätsmanagement</a:t>
            </a:r>
            <a:endParaRPr lang="en-GB" sz="1200" dirty="0" smtClean="0">
              <a:solidFill>
                <a:schemeClr val="tx1"/>
              </a:solidFill>
              <a:latin typeface="+mn-lt"/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err="1" smtClean="0">
                <a:solidFill>
                  <a:schemeClr val="tx1"/>
                </a:solidFill>
              </a:rPr>
              <a:t>Massnahmen</a:t>
            </a:r>
            <a:endParaRPr lang="en-GB" sz="1000" dirty="0" smtClean="0">
              <a:solidFill>
                <a:schemeClr val="tx1"/>
              </a:solidFill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smtClean="0">
                <a:solidFill>
                  <a:schemeClr val="tx1"/>
                </a:solidFill>
              </a:rPr>
              <a:t>Testing</a:t>
            </a: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err="1" smtClean="0">
                <a:solidFill>
                  <a:schemeClr val="tx1"/>
                </a:solidFill>
              </a:rPr>
              <a:t>Metriken</a:t>
            </a:r>
            <a:endParaRPr lang="en-GB" sz="1000" dirty="0" smtClean="0">
              <a:solidFill>
                <a:schemeClr val="tx1"/>
              </a:solidFill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smtClean="0">
                <a:solidFill>
                  <a:schemeClr val="tx1"/>
                </a:solidFill>
              </a:rPr>
              <a:t>Usability Test</a:t>
            </a:r>
            <a:r>
              <a:rPr lang="en-GB" sz="800" dirty="0" smtClean="0">
                <a:solidFill>
                  <a:schemeClr val="tx1"/>
                </a:solidFill>
              </a:rPr>
              <a:t/>
            </a:r>
            <a:br>
              <a:rPr lang="en-GB" sz="800" dirty="0" smtClean="0">
                <a:solidFill>
                  <a:schemeClr val="tx1"/>
                </a:solidFill>
              </a:rPr>
            </a:br>
            <a:endParaRPr lang="en-GB" sz="400" dirty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  <a:buClr>
                <a:schemeClr val="tx1"/>
              </a:buClr>
              <a:buFont typeface="Verdana" charset="0"/>
              <a:buChar char="»"/>
              <a:defRPr/>
            </a:pPr>
            <a:r>
              <a:rPr lang="en-GB" sz="1200" dirty="0" err="1" smtClean="0">
                <a:solidFill>
                  <a:schemeClr val="tx1"/>
                </a:solidFill>
              </a:rPr>
              <a:t>Projektmanagement</a:t>
            </a:r>
            <a:endParaRPr lang="en-GB" sz="1200" dirty="0">
              <a:solidFill>
                <a:schemeClr val="tx1"/>
              </a:solidFill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err="1" smtClean="0">
                <a:solidFill>
                  <a:schemeClr val="tx1"/>
                </a:solidFill>
              </a:rPr>
              <a:t>Projektplan</a:t>
            </a:r>
            <a:endParaRPr lang="en-GB" sz="1000" dirty="0" smtClean="0">
              <a:solidFill>
                <a:schemeClr val="tx1"/>
              </a:solidFill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err="1" smtClean="0">
                <a:solidFill>
                  <a:schemeClr val="tx1"/>
                </a:solidFill>
              </a:rPr>
              <a:t>Risiken</a:t>
            </a:r>
            <a:endParaRPr lang="en-GB" sz="1000" dirty="0" smtClean="0">
              <a:solidFill>
                <a:schemeClr val="tx1"/>
              </a:solidFill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err="1" smtClean="0">
                <a:solidFill>
                  <a:schemeClr val="tx1"/>
                </a:solidFill>
              </a:rPr>
              <a:t>Projekttools</a:t>
            </a:r>
            <a:endParaRPr lang="en-GB" sz="1000" dirty="0" smtClean="0">
              <a:solidFill>
                <a:schemeClr val="tx1"/>
              </a:solidFill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err="1" smtClean="0">
                <a:solidFill>
                  <a:schemeClr val="tx1"/>
                </a:solidFill>
              </a:rPr>
              <a:t>Statistiken</a:t>
            </a:r>
            <a:r>
              <a:rPr lang="en-GB" sz="800" dirty="0" smtClean="0">
                <a:solidFill>
                  <a:schemeClr val="tx1"/>
                </a:solidFill>
              </a:rPr>
              <a:t/>
            </a:r>
            <a:br>
              <a:rPr lang="en-GB" sz="800" dirty="0" smtClean="0">
                <a:solidFill>
                  <a:schemeClr val="tx1"/>
                </a:solidFill>
              </a:rPr>
            </a:br>
            <a:endParaRPr lang="en-GB" sz="400" dirty="0" smtClean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  <a:buClr>
                <a:schemeClr val="tx1"/>
              </a:buClr>
              <a:buFont typeface="Verdana" charset="0"/>
              <a:buChar char="»"/>
              <a:defRPr/>
            </a:pPr>
            <a:r>
              <a:rPr lang="en-GB" sz="1200" dirty="0" err="1" smtClean="0">
                <a:solidFill>
                  <a:schemeClr val="tx1"/>
                </a:solidFill>
              </a:rPr>
              <a:t>Rückblick</a:t>
            </a:r>
            <a:endParaRPr lang="en-GB" sz="1200" dirty="0">
              <a:solidFill>
                <a:schemeClr val="tx1"/>
              </a:solidFill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smtClean="0">
                <a:solidFill>
                  <a:schemeClr val="tx1"/>
                </a:solidFill>
              </a:rPr>
              <a:t>Positives</a:t>
            </a:r>
            <a:endParaRPr lang="en-GB" sz="1000" dirty="0">
              <a:solidFill>
                <a:schemeClr val="tx1"/>
              </a:solidFill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smtClean="0">
                <a:solidFill>
                  <a:schemeClr val="tx1"/>
                </a:solidFill>
              </a:rPr>
              <a:t>Negatives</a:t>
            </a:r>
            <a:endParaRPr lang="en-GB" sz="1000" dirty="0" smtClean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55096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2051721" y="188641"/>
            <a:ext cx="6984776" cy="6409010"/>
          </a:xfrm>
          <a:prstGeom prst="rect">
            <a:avLst/>
          </a:prstGeom>
          <a:solidFill>
            <a:srgbClr val="FFFFFF">
              <a:alpha val="80000"/>
            </a:srgbClr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>
              <a:cs typeface="Lucida Sans Unicode" charset="0"/>
            </a:endParaRPr>
          </a:p>
        </p:txBody>
      </p:sp>
      <p:sp>
        <p:nvSpPr>
          <p:cNvPr id="14" name="Text Box 4"/>
          <p:cNvSpPr txBox="1">
            <a:spLocks noChangeArrowheads="1"/>
          </p:cNvSpPr>
          <p:nvPr/>
        </p:nvSpPr>
        <p:spPr bwMode="auto">
          <a:xfrm>
            <a:off x="2189817" y="352424"/>
            <a:ext cx="6769100" cy="371513"/>
          </a:xfrm>
          <a:prstGeom prst="rect">
            <a:avLst/>
          </a:prstGeom>
          <a:solidFill>
            <a:srgbClr val="FFFFFF">
              <a:alpha val="20000"/>
            </a:srgbClr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Lucida Sans Unicode" charset="0"/>
              </a:defRPr>
            </a:lvl1pPr>
            <a:lvl2pPr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2pPr>
            <a:lvl3pPr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3pPr>
            <a:lvl4pPr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4pPr>
            <a:lvl5pPr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5pPr>
            <a:lvl6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6pPr>
            <a:lvl7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7pPr>
            <a:lvl8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8pPr>
            <a:lvl9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9pPr>
          </a:lstStyle>
          <a:p>
            <a:pPr eaLnBrk="1" hangingPunct="1">
              <a:lnSpc>
                <a:spcPct val="100000"/>
              </a:lnSpc>
              <a:buClr>
                <a:srgbClr val="FFFFFF"/>
              </a:buClr>
              <a:defRPr/>
            </a:pPr>
            <a:r>
              <a:rPr lang="en-GB" b="1" dirty="0" smtClean="0"/>
              <a:t>Package Diagram</a:t>
            </a:r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6015" y="1811188"/>
            <a:ext cx="6336704" cy="3009679"/>
          </a:xfrm>
          <a:prstGeom prst="rect">
            <a:avLst/>
          </a:prstGeom>
        </p:spPr>
      </p:pic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179388" y="1117600"/>
            <a:ext cx="1800324" cy="46502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Lucida Sans Unicode" charset="0"/>
              </a:defRPr>
            </a:lvl1pPr>
            <a:lvl2pPr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2pPr>
            <a:lvl3pPr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3pPr>
            <a:lvl4pPr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4pPr>
            <a:lvl5pPr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5pPr>
            <a:lvl6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6pPr>
            <a:lvl7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7pPr>
            <a:lvl8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8pPr>
            <a:lvl9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9pPr>
          </a:lstStyle>
          <a:p>
            <a:pPr eaLnBrk="1" hangingPunct="1">
              <a:lnSpc>
                <a:spcPct val="100000"/>
              </a:lnSpc>
              <a:buClr>
                <a:schemeClr val="tx1"/>
              </a:buClr>
              <a:buFont typeface="Verdana" charset="0"/>
              <a:buChar char="»"/>
              <a:defRPr/>
            </a:pPr>
            <a:r>
              <a:rPr lang="en-GB" sz="1200" b="1" dirty="0" smtClean="0">
                <a:solidFill>
                  <a:schemeClr val="tx1"/>
                </a:solidFill>
                <a:latin typeface="+mn-lt"/>
              </a:rPr>
              <a:t> </a:t>
            </a:r>
            <a:r>
              <a:rPr lang="en-GB" sz="1200" dirty="0" smtClean="0">
                <a:solidFill>
                  <a:schemeClr val="tx1"/>
                </a:solidFill>
                <a:latin typeface="+mn-lt"/>
              </a:rPr>
              <a:t>Was </a:t>
            </a:r>
            <a:r>
              <a:rPr lang="en-GB" sz="1200" dirty="0" err="1" smtClean="0">
                <a:solidFill>
                  <a:schemeClr val="tx1"/>
                </a:solidFill>
                <a:latin typeface="+mn-lt"/>
              </a:rPr>
              <a:t>ist</a:t>
            </a:r>
            <a:r>
              <a:rPr lang="en-GB" sz="1200" dirty="0" smtClean="0">
                <a:solidFill>
                  <a:schemeClr val="tx1"/>
                </a:solidFill>
                <a:latin typeface="+mn-lt"/>
              </a:rPr>
              <a:t> wt4u?</a:t>
            </a:r>
          </a:p>
          <a:p>
            <a:pPr eaLnBrk="1" hangingPunct="1">
              <a:lnSpc>
                <a:spcPct val="100000"/>
              </a:lnSpc>
              <a:buClr>
                <a:schemeClr val="tx1"/>
              </a:buClr>
              <a:buFont typeface="Verdana" charset="0"/>
              <a:buNone/>
              <a:defRPr/>
            </a:pPr>
            <a:endParaRPr lang="en-GB" sz="400" b="1" dirty="0" smtClean="0">
              <a:solidFill>
                <a:schemeClr val="tx1"/>
              </a:solidFill>
              <a:latin typeface="+mn-lt"/>
            </a:endParaRPr>
          </a:p>
          <a:p>
            <a:pPr eaLnBrk="1" hangingPunct="1">
              <a:lnSpc>
                <a:spcPct val="100000"/>
              </a:lnSpc>
              <a:buClr>
                <a:schemeClr val="tx1"/>
              </a:buClr>
              <a:buFont typeface="Verdana" charset="0"/>
              <a:buChar char="»"/>
              <a:defRPr/>
            </a:pPr>
            <a:r>
              <a:rPr lang="en-GB" sz="1200" dirty="0" smtClean="0">
                <a:solidFill>
                  <a:schemeClr val="tx1"/>
                </a:solidFill>
                <a:latin typeface="+mn-lt"/>
              </a:rPr>
              <a:t> Demo</a:t>
            </a:r>
          </a:p>
          <a:p>
            <a:pPr eaLnBrk="1" hangingPunct="1">
              <a:lnSpc>
                <a:spcPct val="100000"/>
              </a:lnSpc>
              <a:buClr>
                <a:schemeClr val="tx1"/>
              </a:buClr>
              <a:buFont typeface="Verdana" charset="0"/>
              <a:buNone/>
              <a:defRPr/>
            </a:pPr>
            <a:r>
              <a:rPr lang="en-GB" sz="400" dirty="0" smtClean="0">
                <a:solidFill>
                  <a:schemeClr val="tx1"/>
                </a:solidFill>
                <a:latin typeface="+mn-lt"/>
              </a:rPr>
              <a:t> </a:t>
            </a:r>
          </a:p>
          <a:p>
            <a:pPr eaLnBrk="1" hangingPunct="1">
              <a:lnSpc>
                <a:spcPct val="100000"/>
              </a:lnSpc>
              <a:buClr>
                <a:schemeClr val="tx1"/>
              </a:buClr>
              <a:buFont typeface="Verdana" charset="0"/>
              <a:buChar char="»"/>
              <a:defRPr/>
            </a:pPr>
            <a:r>
              <a:rPr lang="en-GB" sz="1200" dirty="0" smtClean="0">
                <a:solidFill>
                  <a:schemeClr val="tx1"/>
                </a:solidFill>
                <a:latin typeface="+mn-lt"/>
              </a:rPr>
              <a:t> </a:t>
            </a:r>
            <a:r>
              <a:rPr lang="en-GB" sz="1200" dirty="0" err="1" smtClean="0">
                <a:solidFill>
                  <a:schemeClr val="tx1"/>
                </a:solidFill>
                <a:latin typeface="+mn-lt"/>
              </a:rPr>
              <a:t>Architektur</a:t>
            </a:r>
            <a:endParaRPr lang="en-GB" sz="1200" dirty="0" smtClean="0">
              <a:solidFill>
                <a:schemeClr val="tx1"/>
              </a:solidFill>
              <a:latin typeface="+mn-lt"/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err="1" smtClean="0">
                <a:solidFill>
                  <a:schemeClr val="tx1"/>
                </a:solidFill>
                <a:latin typeface="+mn-lt"/>
              </a:rPr>
              <a:t>Systemübersicht</a:t>
            </a:r>
            <a:endParaRPr lang="en-GB" sz="1000" dirty="0" smtClean="0">
              <a:solidFill>
                <a:schemeClr val="tx1"/>
              </a:solidFill>
              <a:latin typeface="+mn-lt"/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err="1" smtClean="0">
                <a:solidFill>
                  <a:schemeClr val="tx1"/>
                </a:solidFill>
                <a:latin typeface="+mn-lt"/>
              </a:rPr>
              <a:t>Technologien</a:t>
            </a:r>
            <a:endParaRPr lang="en-GB" sz="1000" dirty="0" smtClean="0">
              <a:solidFill>
                <a:schemeClr val="tx1"/>
              </a:solidFill>
              <a:latin typeface="+mn-lt"/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smtClean="0">
                <a:solidFill>
                  <a:schemeClr val="tx1"/>
                </a:solidFill>
                <a:latin typeface="+mn-lt"/>
              </a:rPr>
              <a:t>Server</a:t>
            </a: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b="1" dirty="0" smtClean="0">
                <a:solidFill>
                  <a:srgbClr val="FF0000"/>
                </a:solidFill>
                <a:latin typeface="+mn-lt"/>
              </a:rPr>
              <a:t>UML-</a:t>
            </a:r>
            <a:r>
              <a:rPr lang="en-GB" sz="1000" b="1" dirty="0" err="1" smtClean="0">
                <a:solidFill>
                  <a:srgbClr val="FF0000"/>
                </a:solidFill>
                <a:latin typeface="+mn-lt"/>
              </a:rPr>
              <a:t>Diagramme</a:t>
            </a:r>
            <a:endParaRPr lang="en-GB" sz="1000" b="1" dirty="0" smtClean="0">
              <a:solidFill>
                <a:srgbClr val="FF0000"/>
              </a:solidFill>
              <a:latin typeface="+mn-lt"/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smtClean="0">
                <a:solidFill>
                  <a:schemeClr val="tx1"/>
                </a:solidFill>
                <a:latin typeface="+mn-lt"/>
              </a:rPr>
              <a:t>Implementation MVC</a:t>
            </a: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err="1" smtClean="0">
                <a:solidFill>
                  <a:schemeClr val="tx1"/>
                </a:solidFill>
                <a:latin typeface="+mn-lt"/>
              </a:rPr>
              <a:t>BusinessLogic</a:t>
            </a:r>
            <a:endParaRPr lang="en-GB" sz="1000" dirty="0" smtClean="0">
              <a:solidFill>
                <a:schemeClr val="tx1"/>
              </a:solidFill>
              <a:latin typeface="+mn-lt"/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smtClean="0">
                <a:solidFill>
                  <a:schemeClr val="tx1"/>
                </a:solidFill>
                <a:latin typeface="+mn-lt"/>
              </a:rPr>
              <a:t>GET-Request</a:t>
            </a: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smtClean="0">
                <a:solidFill>
                  <a:schemeClr val="tx1"/>
                </a:solidFill>
                <a:latin typeface="+mn-lt"/>
              </a:rPr>
              <a:t>Exception Handling</a:t>
            </a: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err="1" smtClean="0">
                <a:solidFill>
                  <a:schemeClr val="tx1"/>
                </a:solidFill>
                <a:latin typeface="+mn-lt"/>
              </a:rPr>
              <a:t>Benutzerverwaltung</a:t>
            </a:r>
            <a:endParaRPr lang="en-GB" sz="1000" dirty="0" smtClean="0">
              <a:solidFill>
                <a:schemeClr val="tx1"/>
              </a:solidFill>
              <a:latin typeface="+mn-lt"/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smtClean="0">
                <a:solidFill>
                  <a:schemeClr val="tx1"/>
                </a:solidFill>
                <a:latin typeface="+mn-lt"/>
              </a:rPr>
              <a:t>Security</a:t>
            </a: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smtClean="0">
                <a:solidFill>
                  <a:schemeClr val="tx1"/>
                </a:solidFill>
                <a:latin typeface="+mn-lt"/>
              </a:rPr>
              <a:t>Transactions</a:t>
            </a: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err="1" smtClean="0">
                <a:solidFill>
                  <a:schemeClr val="tx1"/>
                </a:solidFill>
                <a:latin typeface="+mn-lt"/>
              </a:rPr>
              <a:t>Javascript</a:t>
            </a:r>
            <a:endParaRPr lang="en-GB" sz="1000" dirty="0" smtClean="0">
              <a:solidFill>
                <a:schemeClr val="tx1"/>
              </a:solidFill>
              <a:latin typeface="+mn-lt"/>
            </a:endParaRPr>
          </a:p>
          <a:p>
            <a:pPr eaLnBrk="1" hangingPunct="1">
              <a:lnSpc>
                <a:spcPct val="100000"/>
              </a:lnSpc>
              <a:buClr>
                <a:schemeClr val="tx1"/>
              </a:buClr>
              <a:buFont typeface="Verdana" charset="0"/>
              <a:buChar char="»"/>
              <a:defRPr/>
            </a:pPr>
            <a:endParaRPr lang="en-GB" sz="400" dirty="0" smtClean="0">
              <a:solidFill>
                <a:schemeClr val="tx1"/>
              </a:solidFill>
              <a:latin typeface="+mn-lt"/>
            </a:endParaRPr>
          </a:p>
          <a:p>
            <a:pPr eaLnBrk="1" hangingPunct="1">
              <a:lnSpc>
                <a:spcPct val="100000"/>
              </a:lnSpc>
              <a:buClr>
                <a:schemeClr val="tx1"/>
              </a:buClr>
              <a:buFont typeface="Verdana" charset="0"/>
              <a:buChar char="»"/>
              <a:defRPr/>
            </a:pPr>
            <a:r>
              <a:rPr lang="en-GB" sz="1200" dirty="0" err="1" smtClean="0">
                <a:solidFill>
                  <a:schemeClr val="tx1"/>
                </a:solidFill>
                <a:latin typeface="+mn-lt"/>
              </a:rPr>
              <a:t>Qualitätsmanagement</a:t>
            </a:r>
            <a:endParaRPr lang="en-GB" sz="1200" dirty="0" smtClean="0">
              <a:solidFill>
                <a:schemeClr val="tx1"/>
              </a:solidFill>
              <a:latin typeface="+mn-lt"/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err="1" smtClean="0">
                <a:solidFill>
                  <a:schemeClr val="tx1"/>
                </a:solidFill>
              </a:rPr>
              <a:t>Massnahmen</a:t>
            </a:r>
            <a:endParaRPr lang="en-GB" sz="1000" dirty="0" smtClean="0">
              <a:solidFill>
                <a:schemeClr val="tx1"/>
              </a:solidFill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smtClean="0">
                <a:solidFill>
                  <a:schemeClr val="tx1"/>
                </a:solidFill>
              </a:rPr>
              <a:t>Testing</a:t>
            </a: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err="1" smtClean="0">
                <a:solidFill>
                  <a:schemeClr val="tx1"/>
                </a:solidFill>
              </a:rPr>
              <a:t>Metriken</a:t>
            </a:r>
            <a:endParaRPr lang="en-GB" sz="1000" dirty="0" smtClean="0">
              <a:solidFill>
                <a:schemeClr val="tx1"/>
              </a:solidFill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smtClean="0">
                <a:solidFill>
                  <a:schemeClr val="tx1"/>
                </a:solidFill>
              </a:rPr>
              <a:t>Usability Test</a:t>
            </a:r>
            <a:r>
              <a:rPr lang="en-GB" sz="800" dirty="0" smtClean="0">
                <a:solidFill>
                  <a:schemeClr val="tx1"/>
                </a:solidFill>
              </a:rPr>
              <a:t/>
            </a:r>
            <a:br>
              <a:rPr lang="en-GB" sz="800" dirty="0" smtClean="0">
                <a:solidFill>
                  <a:schemeClr val="tx1"/>
                </a:solidFill>
              </a:rPr>
            </a:br>
            <a:endParaRPr lang="en-GB" sz="400" dirty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  <a:buClr>
                <a:schemeClr val="tx1"/>
              </a:buClr>
              <a:buFont typeface="Verdana" charset="0"/>
              <a:buChar char="»"/>
              <a:defRPr/>
            </a:pPr>
            <a:r>
              <a:rPr lang="en-GB" sz="1200" dirty="0" err="1" smtClean="0">
                <a:solidFill>
                  <a:schemeClr val="tx1"/>
                </a:solidFill>
              </a:rPr>
              <a:t>Projektmanagement</a:t>
            </a:r>
            <a:endParaRPr lang="en-GB" sz="1200" dirty="0">
              <a:solidFill>
                <a:schemeClr val="tx1"/>
              </a:solidFill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err="1" smtClean="0">
                <a:solidFill>
                  <a:schemeClr val="tx1"/>
                </a:solidFill>
              </a:rPr>
              <a:t>Projektplan</a:t>
            </a:r>
            <a:endParaRPr lang="en-GB" sz="1000" dirty="0" smtClean="0">
              <a:solidFill>
                <a:schemeClr val="tx1"/>
              </a:solidFill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err="1" smtClean="0">
                <a:solidFill>
                  <a:schemeClr val="tx1"/>
                </a:solidFill>
              </a:rPr>
              <a:t>Risiken</a:t>
            </a:r>
            <a:endParaRPr lang="en-GB" sz="1000" dirty="0" smtClean="0">
              <a:solidFill>
                <a:schemeClr val="tx1"/>
              </a:solidFill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err="1" smtClean="0">
                <a:solidFill>
                  <a:schemeClr val="tx1"/>
                </a:solidFill>
              </a:rPr>
              <a:t>Projekttools</a:t>
            </a:r>
            <a:endParaRPr lang="en-GB" sz="1000" dirty="0" smtClean="0">
              <a:solidFill>
                <a:schemeClr val="tx1"/>
              </a:solidFill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err="1" smtClean="0">
                <a:solidFill>
                  <a:schemeClr val="tx1"/>
                </a:solidFill>
              </a:rPr>
              <a:t>Statistiken</a:t>
            </a:r>
            <a:r>
              <a:rPr lang="en-GB" sz="800" dirty="0" smtClean="0">
                <a:solidFill>
                  <a:schemeClr val="tx1"/>
                </a:solidFill>
              </a:rPr>
              <a:t/>
            </a:r>
            <a:br>
              <a:rPr lang="en-GB" sz="800" dirty="0" smtClean="0">
                <a:solidFill>
                  <a:schemeClr val="tx1"/>
                </a:solidFill>
              </a:rPr>
            </a:br>
            <a:endParaRPr lang="en-GB" sz="400" dirty="0" smtClean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  <a:buClr>
                <a:schemeClr val="tx1"/>
              </a:buClr>
              <a:buFont typeface="Verdana" charset="0"/>
              <a:buChar char="»"/>
              <a:defRPr/>
            </a:pPr>
            <a:r>
              <a:rPr lang="en-GB" sz="1200" dirty="0" err="1" smtClean="0">
                <a:solidFill>
                  <a:schemeClr val="tx1"/>
                </a:solidFill>
              </a:rPr>
              <a:t>Rückblick</a:t>
            </a:r>
            <a:endParaRPr lang="en-GB" sz="1200" dirty="0">
              <a:solidFill>
                <a:schemeClr val="tx1"/>
              </a:solidFill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smtClean="0">
                <a:solidFill>
                  <a:schemeClr val="tx1"/>
                </a:solidFill>
              </a:rPr>
              <a:t>Positives</a:t>
            </a:r>
            <a:endParaRPr lang="en-GB" sz="1000" dirty="0">
              <a:solidFill>
                <a:schemeClr val="tx1"/>
              </a:solidFill>
            </a:endParaRPr>
          </a:p>
          <a:p>
            <a:pPr marL="171450" indent="-171450" defTabSz="3600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0" algn="l"/>
                <a:tab pos="3240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000" dirty="0" smtClean="0">
                <a:solidFill>
                  <a:schemeClr val="tx1"/>
                </a:solidFill>
              </a:rPr>
              <a:t>Negatives</a:t>
            </a:r>
            <a:endParaRPr lang="en-GB" sz="1000" dirty="0" smtClean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25492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tandarddesign">
  <a:themeElements>
    <a:clrScheme name="Standard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Standarddesign">
      <a:majorFont>
        <a:latin typeface="Times New Roman"/>
        <a:ea typeface="ＭＳ Ｐゴシック"/>
        <a:cs typeface="Lucida Sans Unicode"/>
      </a:majorFont>
      <a:minorFont>
        <a:latin typeface="Arial"/>
        <a:ea typeface="ＭＳ Ｐゴシック"/>
        <a:cs typeface="Lucida Sans Unicode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0"/>
            <a:cs typeface="Lucida Sans Unicode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0"/>
            <a:cs typeface="Lucida Sans Unicode" charset="0"/>
          </a:defRPr>
        </a:defPPr>
      </a:lstStyle>
    </a:lnDef>
  </a:objectDefaults>
  <a:extraClrSchemeLst>
    <a:extraClrScheme>
      <a:clrScheme name="Standard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Benutzerdefiniertes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1832</Words>
  <Application>Microsoft Office PowerPoint</Application>
  <PresentationFormat>On-screen Show (4:3)</PresentationFormat>
  <Paragraphs>1640</Paragraphs>
  <Slides>46</Slides>
  <Notes>46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46</vt:i4>
      </vt:variant>
    </vt:vector>
  </HeadingPairs>
  <TitlesOfParts>
    <vt:vector size="48" baseType="lpstr">
      <vt:lpstr>Standarddesign</vt:lpstr>
      <vt:lpstr>Benutzerdefiniertes Design</vt:lpstr>
      <vt:lpstr>Dario Andreoli Richard Schiepek Tobias Zahner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Sauber F1</dc:title>
  <dc:creator>Richard</dc:creator>
  <cp:lastModifiedBy>Richard</cp:lastModifiedBy>
  <cp:revision>304</cp:revision>
  <dcterms:created xsi:type="dcterms:W3CDTF">2013-04-19T06:28:15Z</dcterms:created>
  <dcterms:modified xsi:type="dcterms:W3CDTF">2014-05-28T06:25:34Z</dcterms:modified>
</cp:coreProperties>
</file>